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0"/>
  </p:notesMasterIdLst>
  <p:handoutMasterIdLst>
    <p:handoutMasterId r:id="rId41"/>
  </p:handoutMasterIdLst>
  <p:sldIdLst>
    <p:sldId id="257" r:id="rId3"/>
    <p:sldId id="403" r:id="rId4"/>
    <p:sldId id="372" r:id="rId5"/>
    <p:sldId id="328" r:id="rId6"/>
    <p:sldId id="404" r:id="rId7"/>
    <p:sldId id="378" r:id="rId8"/>
    <p:sldId id="409" r:id="rId9"/>
    <p:sldId id="415" r:id="rId10"/>
    <p:sldId id="410" r:id="rId11"/>
    <p:sldId id="333" r:id="rId12"/>
    <p:sldId id="412" r:id="rId13"/>
    <p:sldId id="413" r:id="rId14"/>
    <p:sldId id="414" r:id="rId15"/>
    <p:sldId id="416" r:id="rId16"/>
    <p:sldId id="417" r:id="rId17"/>
    <p:sldId id="418" r:id="rId18"/>
    <p:sldId id="441" r:id="rId19"/>
    <p:sldId id="442" r:id="rId20"/>
    <p:sldId id="443" r:id="rId21"/>
    <p:sldId id="444" r:id="rId22"/>
    <p:sldId id="423" r:id="rId23"/>
    <p:sldId id="445" r:id="rId24"/>
    <p:sldId id="425" r:id="rId25"/>
    <p:sldId id="426" r:id="rId26"/>
    <p:sldId id="446" r:id="rId27"/>
    <p:sldId id="428" r:id="rId28"/>
    <p:sldId id="430" r:id="rId29"/>
    <p:sldId id="447" r:id="rId30"/>
    <p:sldId id="448" r:id="rId31"/>
    <p:sldId id="449" r:id="rId32"/>
    <p:sldId id="450" r:id="rId33"/>
    <p:sldId id="451" r:id="rId34"/>
    <p:sldId id="452" r:id="rId35"/>
    <p:sldId id="453" r:id="rId36"/>
    <p:sldId id="454" r:id="rId37"/>
    <p:sldId id="455" r:id="rId38"/>
    <p:sldId id="456" r:id="rId39"/>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Bragina" initials="IB" lastIdx="6" clrIdx="0"/>
  <p:cmAuthor id="2" name="Saskia Müllmann" initials="SM" lastIdx="2" clrIdx="1"/>
  <p:cmAuthor id="3" name="Claudia Pischke" initials="CP"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9" autoAdjust="0"/>
    <p:restoredTop sz="55328" autoAdjust="0"/>
  </p:normalViewPr>
  <p:slideViewPr>
    <p:cSldViewPr snapToGrid="0">
      <p:cViewPr varScale="1">
        <p:scale>
          <a:sx n="51" d="100"/>
          <a:sy n="51" d="100"/>
        </p:scale>
        <p:origin x="1430" y="4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575" cy="51276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9" y="1"/>
            <a:ext cx="3076575" cy="512763"/>
          </a:xfrm>
          <a:prstGeom prst="rect">
            <a:avLst/>
          </a:prstGeom>
        </p:spPr>
        <p:txBody>
          <a:bodyPr vert="horz" lIns="91440" tIns="45720" rIns="91440" bIns="45720" rtlCol="0"/>
          <a:lstStyle>
            <a:lvl1pPr algn="r">
              <a:defRPr sz="1200"/>
            </a:lvl1pPr>
          </a:lstStyle>
          <a:p>
            <a:fld id="{20EE3B99-4B14-4D57-A80B-FE7B16A40E5E}" type="datetimeFigureOut">
              <a:rPr lang="de-DE" smtClean="0"/>
              <a:t>24.02.2021</a:t>
            </a:fld>
            <a:endParaRPr lang="de-DE"/>
          </a:p>
        </p:txBody>
      </p:sp>
      <p:sp>
        <p:nvSpPr>
          <p:cNvPr id="4" name="Fußzeilenplatzhalter 3"/>
          <p:cNvSpPr>
            <a:spLocks noGrp="1"/>
          </p:cNvSpPr>
          <p:nvPr>
            <p:ph type="ftr" sz="quarter" idx="2"/>
          </p:nvPr>
        </p:nvSpPr>
        <p:spPr>
          <a:xfrm>
            <a:off x="1" y="9721851"/>
            <a:ext cx="3076575" cy="5127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9" y="9721851"/>
            <a:ext cx="3076575" cy="512763"/>
          </a:xfrm>
          <a:prstGeom prst="rect">
            <a:avLst/>
          </a:prstGeom>
        </p:spPr>
        <p:txBody>
          <a:bodyPr vert="horz" lIns="91440" tIns="45720" rIns="91440" bIns="45720" rtlCol="0" anchor="b"/>
          <a:lstStyle>
            <a:lvl1pPr algn="r">
              <a:defRPr sz="1200"/>
            </a:lvl1pPr>
          </a:lstStyle>
          <a:p>
            <a:fld id="{24D69E83-C0C7-4A67-B39F-E431D644BD05}" type="slidenum">
              <a:rPr lang="de-DE" smtClean="0"/>
              <a:t>‹Nr.›</a:t>
            </a:fld>
            <a:endParaRPr lang="de-DE"/>
          </a:p>
        </p:txBody>
      </p:sp>
    </p:spTree>
    <p:extLst>
      <p:ext uri="{BB962C8B-B14F-4D97-AF65-F5344CB8AC3E}">
        <p14:creationId xmlns:p14="http://schemas.microsoft.com/office/powerpoint/2010/main" val="551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5811" tIns="47905" rIns="95811" bIns="47905" rtlCol="0"/>
          <a:lstStyle>
            <a:lvl1pPr algn="l">
              <a:defRPr sz="1300"/>
            </a:lvl1pPr>
          </a:lstStyle>
          <a:p>
            <a:endParaRPr lang="de-DE"/>
          </a:p>
        </p:txBody>
      </p:sp>
      <p:sp>
        <p:nvSpPr>
          <p:cNvPr id="3" name="Datumsplatzhalter 2"/>
          <p:cNvSpPr>
            <a:spLocks noGrp="1"/>
          </p:cNvSpPr>
          <p:nvPr>
            <p:ph type="dt" idx="1"/>
          </p:nvPr>
        </p:nvSpPr>
        <p:spPr>
          <a:xfrm>
            <a:off x="4021295" y="0"/>
            <a:ext cx="3076363" cy="513508"/>
          </a:xfrm>
          <a:prstGeom prst="rect">
            <a:avLst/>
          </a:prstGeom>
        </p:spPr>
        <p:txBody>
          <a:bodyPr vert="horz" lIns="95811" tIns="47905" rIns="95811" bIns="47905" rtlCol="0"/>
          <a:lstStyle>
            <a:lvl1pPr algn="r">
              <a:defRPr sz="1300"/>
            </a:lvl1pPr>
          </a:lstStyle>
          <a:p>
            <a:fld id="{14622883-3250-47CF-B5EE-FB9A68812B9D}" type="datetimeFigureOut">
              <a:rPr lang="de-DE" smtClean="0"/>
              <a:pPr/>
              <a:t>24.02.2021</a:t>
            </a:fld>
            <a:endParaRPr lang="de-DE"/>
          </a:p>
        </p:txBody>
      </p:sp>
      <p:sp>
        <p:nvSpPr>
          <p:cNvPr id="4" name="Folienbildplatzhalter 3"/>
          <p:cNvSpPr>
            <a:spLocks noGrp="1" noRot="1" noChangeAspect="1"/>
          </p:cNvSpPr>
          <p:nvPr>
            <p:ph type="sldImg" idx="2"/>
          </p:nvPr>
        </p:nvSpPr>
        <p:spPr>
          <a:xfrm>
            <a:off x="477838" y="1276350"/>
            <a:ext cx="6143625" cy="3455988"/>
          </a:xfrm>
          <a:prstGeom prst="rect">
            <a:avLst/>
          </a:prstGeom>
          <a:noFill/>
          <a:ln w="12700">
            <a:solidFill>
              <a:prstClr val="black"/>
            </a:solidFill>
          </a:ln>
        </p:spPr>
        <p:txBody>
          <a:bodyPr vert="horz" lIns="95811" tIns="47905" rIns="95811" bIns="47905" rtlCol="0" anchor="ctr"/>
          <a:lstStyle/>
          <a:p>
            <a:endParaRPr lang="de-DE"/>
          </a:p>
        </p:txBody>
      </p:sp>
      <p:sp>
        <p:nvSpPr>
          <p:cNvPr id="5" name="Notizenplatzhalter 4"/>
          <p:cNvSpPr>
            <a:spLocks noGrp="1"/>
          </p:cNvSpPr>
          <p:nvPr>
            <p:ph type="body" sz="quarter" idx="3"/>
          </p:nvPr>
        </p:nvSpPr>
        <p:spPr>
          <a:xfrm>
            <a:off x="709930" y="4925410"/>
            <a:ext cx="5679440" cy="4029878"/>
          </a:xfrm>
          <a:prstGeom prst="rect">
            <a:avLst/>
          </a:prstGeom>
        </p:spPr>
        <p:txBody>
          <a:bodyPr vert="horz" lIns="95811" tIns="47905" rIns="95811" bIns="47905"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08"/>
            <a:ext cx="3076363" cy="513507"/>
          </a:xfrm>
          <a:prstGeom prst="rect">
            <a:avLst/>
          </a:prstGeom>
        </p:spPr>
        <p:txBody>
          <a:bodyPr vert="horz" lIns="95811" tIns="47905" rIns="95811" bIns="47905" rtlCol="0" anchor="b"/>
          <a:lstStyle>
            <a:lvl1pPr algn="l">
              <a:defRPr sz="1300"/>
            </a:lvl1pPr>
          </a:lstStyle>
          <a:p>
            <a:endParaRPr lang="de-DE"/>
          </a:p>
        </p:txBody>
      </p:sp>
      <p:sp>
        <p:nvSpPr>
          <p:cNvPr id="7" name="Foliennummernplatzhalter 6"/>
          <p:cNvSpPr>
            <a:spLocks noGrp="1"/>
          </p:cNvSpPr>
          <p:nvPr>
            <p:ph type="sldNum" sz="quarter" idx="5"/>
          </p:nvPr>
        </p:nvSpPr>
        <p:spPr>
          <a:xfrm>
            <a:off x="4021295" y="9721108"/>
            <a:ext cx="3076363" cy="513507"/>
          </a:xfrm>
          <a:prstGeom prst="rect">
            <a:avLst/>
          </a:prstGeom>
        </p:spPr>
        <p:txBody>
          <a:bodyPr vert="horz" lIns="95811" tIns="47905" rIns="95811" bIns="47905" rtlCol="0" anchor="b"/>
          <a:lstStyle>
            <a:lvl1pPr algn="r">
              <a:defRPr sz="1300"/>
            </a:lvl1pPr>
          </a:lstStyle>
          <a:p>
            <a:fld id="{95DFF5A2-CDB4-4AF2-8C7C-3884E0D832C7}" type="slidenum">
              <a:rPr lang="de-DE" smtClean="0"/>
              <a:pPr/>
              <a:t>‹Nr.›</a:t>
            </a:fld>
            <a:endParaRPr lang="de-DE"/>
          </a:p>
        </p:txBody>
      </p:sp>
    </p:spTree>
    <p:extLst>
      <p:ext uri="{BB962C8B-B14F-4D97-AF65-F5344CB8AC3E}">
        <p14:creationId xmlns:p14="http://schemas.microsoft.com/office/powerpoint/2010/main" val="194572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FF5A2-CDB4-4AF2-8C7C-3884E0D832C7}" type="slidenum">
              <a:rPr lang="de-DE" smtClean="0"/>
              <a:pPr/>
              <a:t>1</a:t>
            </a:fld>
            <a:endParaRPr lang="de-DE"/>
          </a:p>
        </p:txBody>
      </p:sp>
    </p:spTree>
    <p:extLst>
      <p:ext uri="{BB962C8B-B14F-4D97-AF65-F5344CB8AC3E}">
        <p14:creationId xmlns:p14="http://schemas.microsoft.com/office/powerpoint/2010/main" val="4025334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645" indent="-179645">
              <a:buFont typeface="Symbol" panose="05050102010706020507" pitchFamily="18" charset="2"/>
              <a:buChar char="-"/>
            </a:pPr>
            <a:r>
              <a:rPr lang="de-DE" sz="1000" dirty="0"/>
              <a:t>Die Weltgesundheitsorganisation empfiehlt wöchentlich mindestens 2 Krafttrainingseinheiten für die wichtigsten Muskelgruppen! </a:t>
            </a:r>
            <a:endParaRPr lang="de-DE" sz="1000" dirty="0">
              <a:effectLst/>
              <a:latin typeface="+mn-lt"/>
              <a:ea typeface="+mn-ea"/>
              <a:cs typeface="+mn-cs"/>
            </a:endParaRPr>
          </a:p>
          <a:p>
            <a:pPr marL="636845" lvl="1" indent="-179645">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Arial" panose="020B0604020202020204" pitchFamily="34" charset="0"/>
              </a:rPr>
              <a:t>World Health Organization. Global recommendations on physical activity for health. Geneva: 2010.</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marL="636845" lvl="1" indent="-179645">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Arial" panose="020B0604020202020204" pitchFamily="34" charset="0"/>
              </a:rPr>
              <a:t>World Health Organization. WHO Guidelines on physical activity and sedentary behaviour. Geneva: 2020.</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marL="179645" indent="-179645">
              <a:buFont typeface="Symbol" panose="05050102010706020507" pitchFamily="18" charset="2"/>
              <a:buChar char="-"/>
            </a:pPr>
            <a:r>
              <a:rPr lang="de-DE" sz="1000" dirty="0"/>
              <a:t>In dem ausgeteilten Katalog finden Sie Kraftübungen für diese Muskelgruppen. Alle Übungen können ganz einfach zu Hause durchgeführt werden. </a:t>
            </a:r>
          </a:p>
          <a:p>
            <a:pPr marL="179645" indent="-179645" defTabSz="958108">
              <a:buFont typeface="Symbol" panose="05050102010706020507" pitchFamily="18" charset="2"/>
              <a:buChar char="-"/>
              <a:defRPr/>
            </a:pPr>
            <a:r>
              <a:rPr lang="de-DE" sz="1000" dirty="0"/>
              <a:t>Versuchen Sie mindestens zwei Trainingseinheiten pro Woche in Ihren Alltag zu integrieren. Von jeder Übung sollten Sie zwei bis drei Durchgänge mit jeweils 12 bis 15 Wiederholungen durchführen und eine deutliche Erschöpfung in der zu trainierenden Muskulatur verspüren! </a:t>
            </a:r>
          </a:p>
          <a:p>
            <a:pPr marL="179645" indent="-179645">
              <a:buFont typeface="Symbol" panose="05050102010706020507" pitchFamily="18" charset="2"/>
              <a:buChar char="-"/>
            </a:pPr>
            <a:r>
              <a:rPr lang="de-DE" sz="1000" dirty="0"/>
              <a:t>Damit sich Ihre Muskulatur regenerieren kann, machen Sie zwischen den Trainingstagen für die jeweilige Muskelgruppe mindestens einen Tag Pause. </a:t>
            </a:r>
          </a:p>
          <a:p>
            <a:pPr marL="179645" indent="-179645">
              <a:buFont typeface="Symbol" panose="05050102010706020507" pitchFamily="18" charset="2"/>
              <a:buChar char="-"/>
            </a:pPr>
            <a:r>
              <a:rPr lang="de-DE" sz="1000" dirty="0"/>
              <a:t>Sollten Sie nach zwei Durchgängen das Gefühl haben noch ausreichend Energie zu haben, machen Sie noch einen Dritten! Zwischen den einzelnen Durchgängen machen Sie eine </a:t>
            </a:r>
            <a:r>
              <a:rPr lang="de-DE" sz="1000" b="1" dirty="0"/>
              <a:t>Pause</a:t>
            </a:r>
            <a:r>
              <a:rPr lang="de-DE" sz="1000" dirty="0"/>
              <a:t>, die etwa eine Minute lang ist. </a:t>
            </a:r>
          </a:p>
          <a:p>
            <a:pPr marL="179645" indent="-179645">
              <a:buFont typeface="Symbol" panose="05050102010706020507" pitchFamily="18" charset="2"/>
              <a:buChar char="-"/>
            </a:pPr>
            <a:endParaRPr lang="de-DE" sz="1300"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10</a:t>
            </a:fld>
            <a:endParaRPr lang="de-DE"/>
          </a:p>
        </p:txBody>
      </p:sp>
    </p:spTree>
    <p:extLst>
      <p:ext uri="{BB962C8B-B14F-4D97-AF65-F5344CB8AC3E}">
        <p14:creationId xmlns:p14="http://schemas.microsoft.com/office/powerpoint/2010/main" val="93518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11</a:t>
            </a:fld>
            <a:endParaRPr lang="de-DE"/>
          </a:p>
        </p:txBody>
      </p:sp>
    </p:spTree>
    <p:extLst>
      <p:ext uri="{BB962C8B-B14F-4D97-AF65-F5344CB8AC3E}">
        <p14:creationId xmlns:p14="http://schemas.microsoft.com/office/powerpoint/2010/main" val="216246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12</a:t>
            </a:fld>
            <a:endParaRPr lang="de-DE"/>
          </a:p>
        </p:txBody>
      </p:sp>
    </p:spTree>
    <p:extLst>
      <p:ext uri="{BB962C8B-B14F-4D97-AF65-F5344CB8AC3E}">
        <p14:creationId xmlns:p14="http://schemas.microsoft.com/office/powerpoint/2010/main" val="216246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13</a:t>
            </a:fld>
            <a:endParaRPr lang="de-DE"/>
          </a:p>
        </p:txBody>
      </p:sp>
    </p:spTree>
    <p:extLst>
      <p:ext uri="{BB962C8B-B14F-4D97-AF65-F5344CB8AC3E}">
        <p14:creationId xmlns:p14="http://schemas.microsoft.com/office/powerpoint/2010/main" val="21624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FF5A2-CDB4-4AF2-8C7C-3884E0D832C7}" type="slidenum">
              <a:rPr lang="de-DE" smtClean="0"/>
              <a:pPr/>
              <a:t>14</a:t>
            </a:fld>
            <a:endParaRPr lang="de-DE"/>
          </a:p>
        </p:txBody>
      </p:sp>
    </p:spTree>
    <p:extLst>
      <p:ext uri="{BB962C8B-B14F-4D97-AF65-F5344CB8AC3E}">
        <p14:creationId xmlns:p14="http://schemas.microsoft.com/office/powerpoint/2010/main" val="399718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645" indent="-179645">
              <a:buFont typeface="Symbol" panose="05050102010706020507" pitchFamily="18" charset="2"/>
              <a:buChar char="-"/>
            </a:pPr>
            <a:r>
              <a:rPr lang="de-DE" sz="1000" dirty="0"/>
              <a:t>Damit eine Ausdauerbelastung möglichst optimale Effekte hervorruft, sollte die Belastungsintensität im moderaten Bereich zwischen 60-80% oder im intensiven Bereich zwischen 80-90% der maximalen Herzfrequenz liegen. Es wird empfohlen wöchentlich entweder 150 Minuten moderates oder 75 Minuten intensives Ausdauertraining zu betreiben. Auch eine adäquate Kombination von beidem ist möglich, wobei 2 Minuten moderaten Trainings einer Minute intensiven Trainings entsprechen. </a:t>
            </a:r>
          </a:p>
          <a:p>
            <a:pPr marL="636845" lvl="1" indent="-179645">
              <a:buFont typeface="Symbol" panose="05050102010706020507" pitchFamily="18" charset="2"/>
              <a:buChar char="-"/>
            </a:pPr>
            <a:r>
              <a:rPr lang="en-GB" sz="1000" i="1" dirty="0">
                <a:effectLst/>
                <a:latin typeface="Times New Roman" panose="02020603050405020304" pitchFamily="18" charset="0"/>
                <a:ea typeface="Calibri" panose="020F0502020204030204" pitchFamily="34" charset="0"/>
                <a:cs typeface="Arial" panose="020B0604020202020204" pitchFamily="34" charset="0"/>
              </a:rPr>
              <a:t>World Health Organization. Global recommendations on physical activity for health. Geneva: 2010.</a:t>
            </a:r>
            <a:endParaRPr lang="en-US" sz="1000" i="1" dirty="0">
              <a:effectLst/>
              <a:latin typeface="Calibri" panose="020F0502020204030204" pitchFamily="34" charset="0"/>
              <a:ea typeface="Calibri" panose="020F0502020204030204" pitchFamily="34" charset="0"/>
              <a:cs typeface="Arial" panose="020B0604020202020204" pitchFamily="34" charset="0"/>
            </a:endParaRPr>
          </a:p>
          <a:p>
            <a:pPr marL="636845" lvl="1" indent="-179645">
              <a:buFont typeface="Symbol" panose="05050102010706020507" pitchFamily="18" charset="2"/>
              <a:buChar char="-"/>
            </a:pPr>
            <a:r>
              <a:rPr lang="en-GB" sz="1000" i="1" dirty="0">
                <a:effectLst/>
                <a:latin typeface="Times New Roman" panose="02020603050405020304" pitchFamily="18" charset="0"/>
                <a:ea typeface="Calibri" panose="020F0502020204030204" pitchFamily="34" charset="0"/>
                <a:cs typeface="Arial" panose="020B0604020202020204" pitchFamily="34" charset="0"/>
              </a:rPr>
              <a:t>World Health Organization. WHO Guidelines on physical activity and sedentary behaviour. Geneva: 2020.</a:t>
            </a:r>
            <a:endParaRPr lang="de-DE" sz="1000" dirty="0"/>
          </a:p>
          <a:p>
            <a:pPr marL="179645" indent="-179645">
              <a:buFont typeface="Symbol" panose="05050102010706020507" pitchFamily="18" charset="2"/>
              <a:buChar char="-"/>
            </a:pPr>
            <a:r>
              <a:rPr lang="de-DE" sz="1000" dirty="0"/>
              <a:t>Ihre maximale Herzfrequenz können Sie über die Formel 220-Lebensalter grob abschätzen. Sollten Sie für Ihr Training keinen Pulsmesser zur Verfügung haben, können Sie die Belastungsintensität auch über eine Anstrengungsskala von 0-10 (0=überhaupt nicht anstrengend bis 10=sehr anstrengend) abschätzen. Wobei eine 5-6 einer moderaten und eine 7-8 einer intensiven Anstrengung entsprechen. Außerdem kann die Intensität auch über den Atemrhythmus oder das Sprechen während der Belastung eingeschätzt werden:</a:t>
            </a:r>
          </a:p>
          <a:p>
            <a:pPr marL="179645" indent="-179645">
              <a:buFont typeface="Symbol" panose="05050102010706020507" pitchFamily="18" charset="2"/>
              <a:buChar char="-"/>
            </a:pPr>
            <a:r>
              <a:rPr lang="de-DE" sz="1000" dirty="0"/>
              <a:t>Eine moderate Belastung kann mit einem 4-Schritt-Atem-Rhythmus (4 Schritte ein- und 4 Schritte ausatmen) abgeschätzt werden.</a:t>
            </a:r>
          </a:p>
          <a:p>
            <a:pPr marL="179645" indent="-179645">
              <a:buFont typeface="Symbol" panose="05050102010706020507" pitchFamily="18" charset="2"/>
              <a:buChar char="-"/>
            </a:pPr>
            <a:r>
              <a:rPr lang="de-DE" sz="1000" dirty="0"/>
              <a:t>Wenn Sie nicht mehr in der Lage sind ein zusammenhängendes Gespräch mit dem Trainingspartner zu führen, dann ist die Belastung zu intensiv.</a:t>
            </a:r>
          </a:p>
        </p:txBody>
      </p:sp>
      <p:sp>
        <p:nvSpPr>
          <p:cNvPr id="4" name="Foliennummernplatzhalter 3"/>
          <p:cNvSpPr>
            <a:spLocks noGrp="1"/>
          </p:cNvSpPr>
          <p:nvPr>
            <p:ph type="sldNum" sz="quarter" idx="10"/>
          </p:nvPr>
        </p:nvSpPr>
        <p:spPr/>
        <p:txBody>
          <a:bodyPr/>
          <a:lstStyle/>
          <a:p>
            <a:fld id="{95DFF5A2-CDB4-4AF2-8C7C-3884E0D832C7}" type="slidenum">
              <a:rPr lang="de-DE" smtClean="0"/>
              <a:pPr/>
              <a:t>15</a:t>
            </a:fld>
            <a:endParaRPr lang="de-DE"/>
          </a:p>
        </p:txBody>
      </p:sp>
    </p:spTree>
    <p:extLst>
      <p:ext uri="{BB962C8B-B14F-4D97-AF65-F5344CB8AC3E}">
        <p14:creationId xmlns:p14="http://schemas.microsoft.com/office/powerpoint/2010/main" val="106623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645" indent="-179645">
              <a:buFont typeface="Symbol" panose="05050102010706020507" pitchFamily="18" charset="2"/>
              <a:buChar char="-"/>
            </a:pPr>
            <a:r>
              <a:rPr lang="de-DE" sz="1000" dirty="0"/>
              <a:t>Die Weltgesundheitsorganisation empfiehlt wöchentlich mindestens 2 Krafttrainingseinheiten für die wichtigsten Muskelgruppen! </a:t>
            </a:r>
          </a:p>
          <a:p>
            <a:pPr marL="636845" lvl="1" indent="-179645">
              <a:buFont typeface="Symbol" panose="05050102010706020507" pitchFamily="18" charset="2"/>
              <a:buChar char="-"/>
            </a:pPr>
            <a:r>
              <a:rPr lang="en-GB" sz="1000" i="1" dirty="0">
                <a:effectLst/>
                <a:latin typeface="Times New Roman" panose="02020603050405020304" pitchFamily="18" charset="0"/>
                <a:ea typeface="Calibri" panose="020F0502020204030204" pitchFamily="34" charset="0"/>
                <a:cs typeface="Arial" panose="020B0604020202020204" pitchFamily="34" charset="0"/>
              </a:rPr>
              <a:t>World Health Organization. Global recommendations on physical activity for health. Geneva: 2010.</a:t>
            </a:r>
            <a:endParaRPr lang="en-US" sz="1000" i="1" dirty="0">
              <a:effectLst/>
              <a:latin typeface="Calibri" panose="020F0502020204030204" pitchFamily="34" charset="0"/>
              <a:ea typeface="Calibri" panose="020F0502020204030204" pitchFamily="34" charset="0"/>
              <a:cs typeface="Arial" panose="020B0604020202020204" pitchFamily="34" charset="0"/>
            </a:endParaRPr>
          </a:p>
          <a:p>
            <a:pPr marL="636845" lvl="1" indent="-179645">
              <a:buFont typeface="Symbol" panose="05050102010706020507" pitchFamily="18" charset="2"/>
              <a:buChar char="-"/>
            </a:pPr>
            <a:r>
              <a:rPr lang="en-GB" sz="1000" i="1" dirty="0">
                <a:effectLst/>
                <a:latin typeface="Times New Roman" panose="02020603050405020304" pitchFamily="18" charset="0"/>
                <a:ea typeface="Calibri" panose="020F0502020204030204" pitchFamily="34" charset="0"/>
                <a:cs typeface="Arial" panose="020B0604020202020204" pitchFamily="34" charset="0"/>
              </a:rPr>
              <a:t>World Health Organization. WHO Guidelines on physical activity and sedentary behaviour. Geneva: 2020.</a:t>
            </a:r>
            <a:endParaRPr lang="de-DE" sz="1000" dirty="0"/>
          </a:p>
          <a:p>
            <a:pPr marL="179645" indent="-179645">
              <a:buFont typeface="Symbol" panose="05050102010706020507" pitchFamily="18" charset="2"/>
              <a:buChar char="-"/>
            </a:pPr>
            <a:r>
              <a:rPr lang="de-DE" sz="1000" dirty="0"/>
              <a:t>In dem ausgeteilten Katalog finden Sie Kraftübungen für diese Muskelgruppen. Alle Übungen können ganz einfach zu Hause durchgeführt werden. </a:t>
            </a:r>
          </a:p>
          <a:p>
            <a:pPr marL="179645" indent="-179645" defTabSz="958108">
              <a:buFont typeface="Symbol" panose="05050102010706020507" pitchFamily="18" charset="2"/>
              <a:buChar char="-"/>
              <a:defRPr/>
            </a:pPr>
            <a:r>
              <a:rPr lang="de-DE" sz="1000" dirty="0"/>
              <a:t>Versuchen Sie mindestens zwei Trainingseinheiten pro Woche in Ihren Alltag zu integrieren. Von jeder Übung sollten Sie zwei bis drei Durchgänge mit jeweils 12 bis 15 Wiederholungen durchführen und eine deutliche Erschöpfung in der zu trainierenden Muskulatur verspüren! </a:t>
            </a:r>
          </a:p>
          <a:p>
            <a:pPr marL="179645" indent="-179645">
              <a:buFont typeface="Symbol" panose="05050102010706020507" pitchFamily="18" charset="2"/>
              <a:buChar char="-"/>
            </a:pPr>
            <a:endParaRPr lang="de-DE" sz="1000" dirty="0"/>
          </a:p>
          <a:p>
            <a:pPr marL="179645" indent="-179645">
              <a:buFont typeface="Symbol" panose="05050102010706020507" pitchFamily="18" charset="2"/>
              <a:buChar char="-"/>
            </a:pPr>
            <a:r>
              <a:rPr lang="de-DE" sz="1000" dirty="0"/>
              <a:t>Damit sich Ihre Muskulatur regenerieren kann, machen Sie zwischen den Trainingstagen für die jeweilige Muskelgruppe mindestens einen Tag Pause. </a:t>
            </a:r>
          </a:p>
          <a:p>
            <a:pPr marL="179645" indent="-179645">
              <a:buFont typeface="Symbol" panose="05050102010706020507" pitchFamily="18" charset="2"/>
              <a:buChar char="-"/>
            </a:pPr>
            <a:r>
              <a:rPr lang="de-DE" sz="1000" dirty="0"/>
              <a:t>Sollten Sie nach zwei Durchgängen das Gefühl haben noch ausreichend Energie zu haben, machen Sie noch einen Dritten! Zwischen den einzelnen Durchgängen machen Sie eine </a:t>
            </a:r>
            <a:r>
              <a:rPr lang="de-DE" sz="1000" b="1" dirty="0"/>
              <a:t>Pause</a:t>
            </a:r>
            <a:r>
              <a:rPr lang="de-DE" sz="1000" dirty="0"/>
              <a:t>, die etwa eine Minute lang ist. </a:t>
            </a:r>
          </a:p>
          <a:p>
            <a:pPr marL="179645" indent="-179645">
              <a:buFont typeface="Symbol" panose="05050102010706020507" pitchFamily="18" charset="2"/>
              <a:buChar char="-"/>
            </a:pPr>
            <a:endParaRPr lang="de-DE" sz="1300"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16</a:t>
            </a:fld>
            <a:endParaRPr lang="de-DE"/>
          </a:p>
        </p:txBody>
      </p:sp>
    </p:spTree>
    <p:extLst>
      <p:ext uri="{BB962C8B-B14F-4D97-AF65-F5344CB8AC3E}">
        <p14:creationId xmlns:p14="http://schemas.microsoft.com/office/powerpoint/2010/main" val="88455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Ausgangsposition (AP):</a:t>
            </a:r>
            <a:r>
              <a:rPr lang="de-DE" sz="1200" kern="1200" dirty="0" smtClean="0">
                <a:solidFill>
                  <a:schemeClr val="tx1"/>
                </a:solidFill>
                <a:effectLst/>
                <a:latin typeface="+mn-lt"/>
                <a:ea typeface="+mn-ea"/>
                <a:cs typeface="+mn-cs"/>
              </a:rPr>
              <a:t> Nehmen Sie auf dem vorderen Teil eines Stuhls Platz. Die Füße sind aufgestellt und die Hände verschränkt vor der Brust. Im Knie ist ein rechter Winkel. Der Rücken ist gerade.</a:t>
            </a:r>
          </a:p>
          <a:p>
            <a:r>
              <a:rPr lang="de-DE" sz="1200" b="1" kern="1200" dirty="0" smtClean="0">
                <a:solidFill>
                  <a:schemeClr val="tx1"/>
                </a:solidFill>
                <a:effectLst/>
                <a:latin typeface="+mn-lt"/>
                <a:ea typeface="+mn-ea"/>
                <a:cs typeface="+mn-cs"/>
              </a:rPr>
              <a:t>Ausführung (A):</a:t>
            </a:r>
            <a:r>
              <a:rPr lang="de-DE" sz="1200" kern="1200" dirty="0" smtClean="0">
                <a:solidFill>
                  <a:schemeClr val="tx1"/>
                </a:solidFill>
                <a:effectLst/>
                <a:latin typeface="+mn-lt"/>
                <a:ea typeface="+mn-ea"/>
                <a:cs typeface="+mn-cs"/>
              </a:rPr>
              <a:t> Stehen Sie langsam vom Stuhl auf. Versuchen Sie die Bewegung möglichst nur durch Anspannen Ihrer Oberschenkel und ohne Schwung auszuführen. Anschließend langsam wieder hinsetzen.</a:t>
            </a:r>
          </a:p>
          <a:p>
            <a:r>
              <a:rPr lang="de-DE" b="1" u="sng" dirty="0" smtClean="0"/>
              <a:t>Kniebeuge</a:t>
            </a:r>
            <a:r>
              <a:rPr lang="de-DE" b="1" u="sng" baseline="0" dirty="0" smtClean="0"/>
              <a:t> zum Sitz</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aufrecht so vor einen Stuhl, dass Sie die Fingerspitzen beider Hände mit fast gestreckten Armen locker auf die Lehne legen können. Die Füße sind etwa hüftbreit geöffnet und die Fußspitzen zeigen nach vorne.</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Gehen Sie nun langsam in die Knie und schieben dabei das Gesäß so weit wie möglich nach hinten, als wollten Sie sich setzen. Bitte gehen Sie maximal so tief nach unten, dass sich Ihr Gesäß knapp oberhalb der Knie befindet. Es ist wichtig, dass sich die Kniegelenke in dieser Position nicht vor den Fußspitzen befinden, sondern dahinter. Der Rücken bleibt gerade. Kehren sie danach wieder nach oben in die Ausgangsposition zurück.</a:t>
            </a:r>
          </a:p>
          <a:p>
            <a:r>
              <a:rPr lang="de-DE" b="1" u="sng" dirty="0" smtClean="0"/>
              <a:t>Wandsitzen</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Bitte stellen Sie sich etwa einen Schritt entfernt mit dem Rücken zur Wand. Die Füße stehen dabei hüftbreit auseinander. Lehnen Sie sich mit dem Rücken an die Wand und die Arme hängen locker an den Seiten herunter.</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Gleiten Sie an der Wand entlang nach unten, bis zwischen Ihrem Ober- und Unterschenkel ein rechter Winkel entsteht. Bitte legen Sie die Hände nicht auf den Oberschenkeln ab. Halten Sie die Position für ca. 20-30 Sekunden.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8411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dirty="0" smtClean="0"/>
              <a:t>Handtuch ziehen:</a:t>
            </a:r>
          </a:p>
          <a:p>
            <a:r>
              <a:rPr lang="de-DE" sz="1200" b="1" dirty="0" smtClean="0"/>
              <a:t>AP: </a:t>
            </a:r>
            <a:r>
              <a:rPr lang="de-DE" sz="1200" kern="1200" dirty="0" smtClean="0">
                <a:solidFill>
                  <a:schemeClr val="tx1"/>
                </a:solidFill>
                <a:effectLst/>
                <a:latin typeface="+mn-lt"/>
                <a:ea typeface="+mn-ea"/>
                <a:cs typeface="+mn-cs"/>
              </a:rPr>
              <a:t>Setzen Sie sich auf einen Stuhl. Die Füße sind aufgestellt und der Rücken ist gerade. Zusätzlich benötigen Sie ein Handtuch. Halten Sie dieses mit fast gestreckten Ellbogen vor Ihrer Brust. Ihre Handflächen zeigen dabei nach unten.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Ziehen Sie die Enden des Handtuchs mit Kraft auseinander indem Sie probieren Ihre Arme nach außen zu führen und die Schulterblätter zusammenzuziehen. Halten Sie diese Position für 10-20 Sekunden. Atmen Sie dabei normal weiter und halten Sie nicht die Luft an!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7696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Knieheber</a:t>
            </a:r>
          </a:p>
          <a:p>
            <a:r>
              <a:rPr lang="de-DE" b="1" dirty="0" smtClean="0"/>
              <a:t>AP</a:t>
            </a:r>
            <a:r>
              <a:rPr lang="de-DE" sz="1200" b="1" kern="1200" dirty="0" smtClean="0">
                <a:solidFill>
                  <a:schemeClr val="tx1"/>
                </a:solidFill>
                <a:effectLst/>
                <a:latin typeface="+mn-lt"/>
                <a:ea typeface="+mn-ea"/>
                <a:cs typeface="+mn-cs"/>
              </a:rPr>
              <a:t>:</a:t>
            </a:r>
            <a:r>
              <a:rPr lang="de-DE" sz="1200" kern="1200" dirty="0" smtClean="0">
                <a:solidFill>
                  <a:schemeClr val="tx1"/>
                </a:solidFill>
                <a:effectLst/>
                <a:latin typeface="+mn-lt"/>
                <a:ea typeface="+mn-ea"/>
                <a:cs typeface="+mn-cs"/>
              </a:rPr>
              <a:t> Stellen Sie sich aufrecht seitlich neben einen Stuhl, so dass Sie sich mit einer Hand an der Lehne festhalten können.</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Ziehen Sie nun das rechte Knie so weit wie möglich Richtung Oberkörper an. Bitte achten Sie darauf, dass Ihr Oberkörper dabei aufrechtbleibt und Sie nicht in der Hüfte abknicken! Anschließend ist das linke Bein an der Reihe.</a:t>
            </a:r>
          </a:p>
          <a:p>
            <a:r>
              <a:rPr lang="de-DE" b="1" u="sng" baseline="0" dirty="0" smtClean="0"/>
              <a:t>Käfer:</a:t>
            </a:r>
          </a:p>
          <a:p>
            <a:r>
              <a:rPr lang="de-DE" b="1" baseline="0" dirty="0" smtClean="0"/>
              <a:t>AP: </a:t>
            </a:r>
            <a:r>
              <a:rPr lang="de-DE" baseline="0" dirty="0" smtClean="0"/>
              <a:t>Legen Sie sich in Rückenlage auf eine Isomatte oder einen Teppich. Heben Sie Ihre Beine an, sodass zwischen Hüfte und Oberschenkel sowie im Kniegelenk ein rechter Winkel entsteht. </a:t>
            </a:r>
          </a:p>
          <a:p>
            <a:r>
              <a:rPr lang="de-DE" baseline="0" dirty="0" smtClean="0"/>
              <a:t>Ausführung: Heben Sie nun Ihren Oberkörper leicht an, sodass die Schulterblätter möglichst nicht mehr aufliegen und drücken Sie mit den Händen kräftig gegen die Knie. Halten Sie den Kopf in seiner natürlichen Position und richten Sie den Blick nach schräg oben. Bleiben Sie in dieser Position für ca. 5 Sekunden und lassen Sie den Oberkörper anschließend langsam wieder absinken. Wiederholen Sie die Bewegung 5-8 Mal.</a:t>
            </a:r>
          </a:p>
          <a:p>
            <a:r>
              <a:rPr lang="de-DE" b="1" u="sng" baseline="0" dirty="0" err="1" smtClean="0"/>
              <a:t>Crunch</a:t>
            </a:r>
            <a:r>
              <a:rPr lang="de-DE" b="1" u="sng" baseline="0" dirty="0" smtClean="0"/>
              <a:t>:</a:t>
            </a:r>
          </a:p>
          <a:p>
            <a:r>
              <a:rPr lang="de-DE" b="1" dirty="0" smtClean="0"/>
              <a:t>AP: </a:t>
            </a:r>
            <a:r>
              <a:rPr lang="de-DE" dirty="0" smtClean="0"/>
              <a:t>Rückenlage auf Isomatte. Siehe Käfer</a:t>
            </a:r>
          </a:p>
          <a:p>
            <a:r>
              <a:rPr lang="de-DE" b="1" dirty="0" smtClean="0"/>
              <a:t>A: </a:t>
            </a:r>
            <a:r>
              <a:rPr lang="de-DE" dirty="0" smtClean="0"/>
              <a:t>Heben Sie nun den Oberkörper langsam vom Boden ab und bewegen ihn in Richtung Knie. Halten Sie den Kopf in seiner natürlichen Position und richten Sie den Blick nach schräg oben. Dabei wird der Oberkörper leicht krumm. Anschließend führen Sie den Oberkörper wieder zurück. Versuchen Sie den Oberkörper nicht abzulegen, sondern kurz vor Erreichen des Bodens wieder eine Aufwärtsbewegung einzuleiten.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78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2</a:t>
            </a:fld>
            <a:endParaRPr lang="de-DE"/>
          </a:p>
        </p:txBody>
      </p:sp>
    </p:spTree>
    <p:extLst>
      <p:ext uri="{BB962C8B-B14F-4D97-AF65-F5344CB8AC3E}">
        <p14:creationId xmlns:p14="http://schemas.microsoft.com/office/powerpoint/2010/main" val="1827934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Handdrücken</a:t>
            </a:r>
          </a:p>
          <a:p>
            <a:r>
              <a:rPr lang="de-DE" b="1" dirty="0" smtClean="0"/>
              <a:t>AP:</a:t>
            </a:r>
            <a:r>
              <a:rPr lang="de-DE" b="1" baseline="0" dirty="0" smtClean="0"/>
              <a:t> </a:t>
            </a:r>
            <a:r>
              <a:rPr lang="de-DE" baseline="0" dirty="0" smtClean="0"/>
              <a:t>Legen Sie sich in Rückenlage auf eine Isomatte oder einen Teppich. Heben Sie anschließend ihre Beine an, sodass zwischen Hüfte und Oberschenkel sowie im Kniegelenk ein rechter Winkel entsteht.</a:t>
            </a:r>
          </a:p>
          <a:p>
            <a:r>
              <a:rPr lang="de-DE" b="1" baseline="0" dirty="0" smtClean="0"/>
              <a:t>A: </a:t>
            </a:r>
            <a:r>
              <a:rPr lang="de-DE" baseline="0" dirty="0" smtClean="0"/>
              <a:t>Heben Sie nun den Oberkörper langsam vom Boden ab. Anschließend führen Sie Ihre Nasenspitze in Richtung des rechten Knies, allerdings ohne den Kopf zu drehen. Dabei verdreht sich der Oberkörper leicht. Anschließend führen Sie den Oberkörper wieder zurück. Versuchen Sie diesen nicht abzulegen, sondern kurz vor Erreichen des Bodens wieder eine Aufwärtsbewegung einzuleiten. Nach 12-15 Wiederholungen führen Sie die Übung in Richtung des linken Knies durch.</a:t>
            </a:r>
          </a:p>
          <a:p>
            <a:r>
              <a:rPr lang="de-DE" b="1" u="sng" dirty="0" smtClean="0"/>
              <a:t>Wandliegestütz</a:t>
            </a:r>
          </a:p>
          <a:p>
            <a:r>
              <a:rPr lang="de-DE" b="1" dirty="0" smtClean="0"/>
              <a:t>AP: </a:t>
            </a:r>
            <a:r>
              <a:rPr lang="de-DE" dirty="0" smtClean="0"/>
              <a:t>Stellen Sie sich etwa eine Armlänge entfernt frontal vor eine Wand.</a:t>
            </a:r>
          </a:p>
          <a:p>
            <a:r>
              <a:rPr lang="de-DE" b="1" dirty="0" smtClean="0"/>
              <a:t>A: </a:t>
            </a:r>
            <a:r>
              <a:rPr lang="de-DE" dirty="0" smtClean="0"/>
              <a:t>Stützen Sie sich mit beiden Händen an der Wand ab und führen langsam Liegestütze durch, indem Sie die Ellbogen bis ca. 90° beugen. Ziehen Sie dabei den Bauchnabel bewusst ein und halten Sie den Rücken gerade. Je größer Sie den Abstand zur Wand halten, desto intensiver wird die Übung. Verweilen Sie einen Moment in der tiefsten Position, so intensivieren Sie die Übung zusätzlich! Achten Sie darauf den Bauch und Rücken aktiv anzuspannen und regelmäßig zu atmen.</a:t>
            </a:r>
          </a:p>
          <a:p>
            <a:r>
              <a:rPr lang="de-DE" b="1" u="sng" baseline="0" dirty="0" smtClean="0"/>
              <a:t>Bodenliegestütz</a:t>
            </a:r>
          </a:p>
          <a:p>
            <a:r>
              <a:rPr lang="de-DE" b="1" baseline="0" dirty="0" smtClean="0"/>
              <a:t>AP: </a:t>
            </a:r>
            <a:r>
              <a:rPr lang="de-DE" baseline="0" dirty="0" smtClean="0"/>
              <a:t>Knien Sie sich auf den Boden. Die Hände positionieren Sie unter Ihren Schultern. Strecken Sie die Ellbogen bitte nicht komplett durch. Spannen Sie Bauch und Rücken an!</a:t>
            </a:r>
          </a:p>
          <a:p>
            <a:r>
              <a:rPr lang="de-DE" b="1" baseline="0" dirty="0" smtClean="0"/>
              <a:t>A: </a:t>
            </a:r>
            <a:r>
              <a:rPr lang="de-DE" baseline="0" dirty="0" smtClean="0"/>
              <a:t>Senken Sie Ihren Körper langsam ab, indem Sie die Arme beugen. Die Ellbogen zeigen dabei zur Seite. Sobald Sie einen rechten Winkel in den Ellbogen erreicht haben, verharren Sie für 2 Sekunden in dieser Position. Kehren Sie danach wieder in die Ausgangsposition zurück.</a:t>
            </a:r>
          </a:p>
        </p:txBody>
      </p:sp>
      <p:sp>
        <p:nvSpPr>
          <p:cNvPr id="4" name="Foliennummernplatzhalter 3"/>
          <p:cNvSpPr>
            <a:spLocks noGrp="1"/>
          </p:cNvSpPr>
          <p:nvPr>
            <p:ph type="sldNum" sz="quarter" idx="10"/>
          </p:nvPr>
        </p:nvSpPr>
        <p:spPr/>
        <p:txBody>
          <a:bodyPr/>
          <a:lstStyle/>
          <a:p>
            <a:fld id="{95DFF5A2-CDB4-4AF2-8C7C-3884E0D832C7}" type="slidenum">
              <a:rPr lang="de-DE" smtClean="0"/>
              <a:pPr/>
              <a:t>20</a:t>
            </a:fld>
            <a:endParaRPr lang="de-DE"/>
          </a:p>
        </p:txBody>
      </p:sp>
    </p:spTree>
    <p:extLst>
      <p:ext uri="{BB962C8B-B14F-4D97-AF65-F5344CB8AC3E}">
        <p14:creationId xmlns:p14="http://schemas.microsoft.com/office/powerpoint/2010/main" val="321272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645" indent="-179645" defTabSz="958108">
              <a:buFont typeface="Symbol" panose="05050102010706020507" pitchFamily="18" charset="2"/>
              <a:buChar char="-"/>
              <a:defRPr/>
            </a:pPr>
            <a:r>
              <a:rPr lang="de-DE" sz="1000" dirty="0"/>
              <a:t>Ihr</a:t>
            </a:r>
            <a:r>
              <a:rPr lang="de-DE" sz="1000" baseline="0" dirty="0"/>
              <a:t> </a:t>
            </a:r>
            <a:r>
              <a:rPr lang="de-DE" sz="1000" dirty="0"/>
              <a:t>Gleichgewichtstraining sollte</a:t>
            </a:r>
            <a:r>
              <a:rPr lang="de-DE" sz="1000" baseline="0" dirty="0"/>
              <a:t> wöchentlich aus 4 mindestens 5 minütigen Einheiten bestehen</a:t>
            </a:r>
            <a:r>
              <a:rPr lang="de-DE" sz="1000" dirty="0"/>
              <a:t>. </a:t>
            </a:r>
          </a:p>
          <a:p>
            <a:pPr marL="179645" indent="-179645">
              <a:buFont typeface="Symbol" panose="05050102010706020507" pitchFamily="18" charset="2"/>
              <a:buChar char="-"/>
            </a:pPr>
            <a:r>
              <a:rPr lang="de-DE" sz="1000" dirty="0"/>
              <a:t>Wir stellen Ihnen nun verschiedene Balance-Übungen vor. Das Gleichgewichtstraining sollte insgesamt nicht mehr als 20 Minuten dauern. </a:t>
            </a:r>
          </a:p>
          <a:p>
            <a:pPr marL="179645" indent="-179645">
              <a:buFont typeface="Symbol" panose="05050102010706020507" pitchFamily="18" charset="2"/>
              <a:buChar char="-"/>
            </a:pPr>
            <a:r>
              <a:rPr lang="de-DE" sz="1000" dirty="0"/>
              <a:t>Führen Sie bitte alle Übungen ca. 20 Sekunden lang durch. Anschließend machen Sie eine kurze Pause und wiederholen die Übung noch einmal. </a:t>
            </a:r>
          </a:p>
          <a:p>
            <a:pPr marL="179645" indent="-179645">
              <a:buFont typeface="Symbol" panose="05050102010706020507" pitchFamily="18" charset="2"/>
              <a:buChar char="-"/>
            </a:pPr>
            <a:r>
              <a:rPr lang="de-DE" sz="1000" dirty="0"/>
              <a:t>Beginnen Sie mit den Grundübungen, sobald Sie diese sicher beherrschen, können Sie zu den Variationen übergehen. Wichtig: Sobald Sie das Gefühl haben den Halt zu verlieren, brechen Sie die Übung ab! </a:t>
            </a:r>
          </a:p>
          <a:p>
            <a:endParaRPr lang="de-DE" dirty="0"/>
          </a:p>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21</a:t>
            </a:fld>
            <a:endParaRPr lang="de-DE"/>
          </a:p>
        </p:txBody>
      </p:sp>
    </p:spTree>
    <p:extLst>
      <p:ext uri="{BB962C8B-B14F-4D97-AF65-F5344CB8AC3E}">
        <p14:creationId xmlns:p14="http://schemas.microsoft.com/office/powerpoint/2010/main" val="2375874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„Schwanken“</a:t>
            </a:r>
            <a:endParaRPr lang="de-DE" sz="1200" u="sng"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Stellen Sie sich bitte aufrecht hin. Ihre Füße stehen etwa hüftbreit auseinander und die Arme hängen locker an den Seiten herunter. Versuchen Sie nun Ihren Körper ca. 20 Sekunden lang nach vorne/ hinten und links/rechts zu verlagern, ohne in der Hüfte abzuknicken. Behalten Sie dabei die Balance! Wenn das gut funktioniert, versuchen Sie mit Ihrem Körper Kreise nach rechts und links zu ziehen.</a:t>
            </a:r>
          </a:p>
          <a:p>
            <a:r>
              <a:rPr lang="de-DE" sz="1200" b="1" kern="1200" dirty="0" smtClean="0">
                <a:solidFill>
                  <a:schemeClr val="tx1"/>
                </a:solidFill>
                <a:effectLst/>
                <a:latin typeface="+mn-lt"/>
                <a:ea typeface="+mn-ea"/>
                <a:cs typeface="+mn-cs"/>
              </a:rPr>
              <a:t>Variationen:</a:t>
            </a:r>
          </a:p>
          <a:p>
            <a:r>
              <a:rPr lang="de-DE" sz="1200" kern="1200" dirty="0" smtClean="0">
                <a:solidFill>
                  <a:schemeClr val="tx1"/>
                </a:solidFill>
                <a:effectLst/>
                <a:latin typeface="+mn-lt"/>
                <a:ea typeface="+mn-ea"/>
                <a:cs typeface="+mn-cs"/>
              </a:rPr>
              <a:t>Katalog 1: Augen schließen</a:t>
            </a:r>
          </a:p>
          <a:p>
            <a:r>
              <a:rPr lang="de-DE" sz="1200" kern="1200" dirty="0" smtClean="0">
                <a:solidFill>
                  <a:schemeClr val="tx1"/>
                </a:solidFill>
                <a:effectLst/>
                <a:latin typeface="+mn-lt"/>
                <a:ea typeface="+mn-ea"/>
                <a:cs typeface="+mn-cs"/>
              </a:rPr>
              <a:t>Katalog 2: Arme über dem Kopf strecken</a:t>
            </a:r>
          </a:p>
          <a:p>
            <a:r>
              <a:rPr lang="de-DE" sz="1200" kern="1200" dirty="0" smtClean="0">
                <a:solidFill>
                  <a:schemeClr val="tx1"/>
                </a:solidFill>
                <a:effectLst/>
                <a:latin typeface="+mn-lt"/>
                <a:ea typeface="+mn-ea"/>
                <a:cs typeface="+mn-cs"/>
              </a:rPr>
              <a:t>Katalog 3: Augen schließen </a:t>
            </a:r>
            <a:r>
              <a:rPr lang="de-DE" sz="1200" b="1" kern="1200" dirty="0" smtClean="0">
                <a:solidFill>
                  <a:schemeClr val="tx1"/>
                </a:solidFill>
                <a:effectLst/>
                <a:latin typeface="+mn-lt"/>
                <a:ea typeface="+mn-ea"/>
                <a:cs typeface="+mn-cs"/>
              </a:rPr>
              <a:t>und</a:t>
            </a:r>
            <a:r>
              <a:rPr lang="de-DE" sz="1200" kern="1200" dirty="0" smtClean="0">
                <a:solidFill>
                  <a:schemeClr val="tx1"/>
                </a:solidFill>
                <a:effectLst/>
                <a:latin typeface="+mn-lt"/>
                <a:ea typeface="+mn-ea"/>
                <a:cs typeface="+mn-cs"/>
              </a:rPr>
              <a:t> Arme über dem Kopf strecken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„Einbeinstand“ </a:t>
            </a:r>
            <a:endParaRPr lang="de-DE" sz="1200" u="sng"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Versuchen Sie 20 Sekunden auf einem Bein zu stehen. Anfangs dürfen Sie sich z.B. an der Wand festhalten. </a:t>
            </a:r>
          </a:p>
          <a:p>
            <a:r>
              <a:rPr lang="de-DE" sz="1200" b="1" kern="1200" dirty="0" smtClean="0">
                <a:solidFill>
                  <a:schemeClr val="tx1"/>
                </a:solidFill>
                <a:effectLst/>
                <a:latin typeface="+mn-lt"/>
                <a:ea typeface="+mn-ea"/>
                <a:cs typeface="+mn-cs"/>
              </a:rPr>
              <a:t>Variationen:</a:t>
            </a:r>
          </a:p>
          <a:p>
            <a:r>
              <a:rPr lang="de-DE" sz="1200" kern="1200" dirty="0" smtClean="0">
                <a:solidFill>
                  <a:schemeClr val="tx1"/>
                </a:solidFill>
                <a:effectLst/>
                <a:latin typeface="+mn-lt"/>
                <a:ea typeface="+mn-ea"/>
                <a:cs typeface="+mn-cs"/>
              </a:rPr>
              <a:t>Katalog 1: 	- Augen schließen</a:t>
            </a:r>
            <a:r>
              <a:rPr lang="de-DE" sz="1200" kern="1200" baseline="0" dirty="0" smtClean="0">
                <a:solidFill>
                  <a:schemeClr val="tx1"/>
                </a:solidFill>
                <a:effectLst/>
                <a:latin typeface="+mn-lt"/>
                <a:ea typeface="+mn-ea"/>
                <a:cs typeface="+mn-cs"/>
              </a:rPr>
              <a:t>   </a:t>
            </a:r>
          </a:p>
          <a:p>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 Über die rechte/linke Schulter auf den Boden schauen</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Katalog 2: 	- Arme über dem Kopf zusammenzuführen. </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Katalog 3: 	- Arme über dem Kopf zusammenzuführen und zusätzlich die Augen schließen </a:t>
            </a:r>
          </a:p>
          <a:p>
            <a:pPr marL="1085850" lvl="2" indent="-171450">
              <a:buFontTx/>
              <a:buChar char="-"/>
            </a:pPr>
            <a:r>
              <a:rPr lang="de-DE" sz="1200" kern="1200" dirty="0" smtClean="0">
                <a:solidFill>
                  <a:schemeClr val="tx1"/>
                </a:solidFill>
                <a:effectLst/>
                <a:latin typeface="+mn-lt"/>
                <a:ea typeface="+mn-ea"/>
                <a:cs typeface="+mn-cs"/>
              </a:rPr>
              <a:t>Auf instabilem Untergrund (z.B. Matratze)</a:t>
            </a:r>
          </a:p>
          <a:p>
            <a:pPr marL="171450" indent="-171450">
              <a:buFontTx/>
              <a:buChar char="-"/>
            </a:pPr>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„(Semi-)Tandemstand“</a:t>
            </a:r>
            <a:r>
              <a:rPr lang="de-DE" sz="1200" u="sng"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Stellen Sie den linken Fuß direkt vor den rechten, so dass die Fußspitze des rechten Fußes die Ferse des linken berührt. Beim Semitandemstand steht der linke Fuß seitlich neben dem rechten Fuß, so dass er ihn berührt. Versuchen Sie diese Position ca. 20 Sekunden zu halten. Anschließend ist der rechte Fuß vorne.</a:t>
            </a:r>
          </a:p>
          <a:p>
            <a:r>
              <a:rPr lang="de-DE" sz="1200" b="1" kern="1200" dirty="0" smtClean="0">
                <a:solidFill>
                  <a:schemeClr val="tx1"/>
                </a:solidFill>
                <a:effectLst/>
                <a:latin typeface="+mn-lt"/>
                <a:ea typeface="+mn-ea"/>
                <a:cs typeface="+mn-cs"/>
              </a:rPr>
              <a:t>Variationen:</a:t>
            </a:r>
          </a:p>
          <a:p>
            <a:r>
              <a:rPr lang="de-DE" sz="1200" kern="1200" dirty="0" smtClean="0">
                <a:solidFill>
                  <a:schemeClr val="tx1"/>
                </a:solidFill>
                <a:effectLst/>
                <a:latin typeface="+mn-lt"/>
                <a:ea typeface="+mn-ea"/>
                <a:cs typeface="+mn-cs"/>
              </a:rPr>
              <a:t>Katalog 1 </a:t>
            </a:r>
            <a:r>
              <a:rPr lang="de-DE" sz="1200" kern="1200" dirty="0" smtClean="0">
                <a:solidFill>
                  <a:schemeClr val="tx1"/>
                </a:solidFill>
                <a:effectLst/>
                <a:latin typeface="+mn-lt"/>
                <a:ea typeface="+mn-ea"/>
                <a:cs typeface="+mn-cs"/>
                <a:sym typeface="Wingdings" panose="05000000000000000000" pitchFamily="2" charset="2"/>
              </a:rPr>
              <a:t></a:t>
            </a:r>
            <a:r>
              <a:rPr lang="de-DE" sz="1200" kern="1200" dirty="0" smtClean="0">
                <a:solidFill>
                  <a:schemeClr val="tx1"/>
                </a:solidFill>
                <a:effectLst/>
                <a:latin typeface="+mn-lt"/>
                <a:ea typeface="+mn-ea"/>
                <a:cs typeface="+mn-cs"/>
              </a:rPr>
              <a:t> Semitandemstand: Augen schließen</a:t>
            </a:r>
          </a:p>
          <a:p>
            <a:r>
              <a:rPr lang="de-DE" sz="1200" kern="1200" dirty="0" smtClean="0">
                <a:solidFill>
                  <a:schemeClr val="tx1"/>
                </a:solidFill>
                <a:effectLst/>
                <a:latin typeface="+mn-lt"/>
                <a:ea typeface="+mn-ea"/>
                <a:cs typeface="+mn-cs"/>
              </a:rPr>
              <a:t>Katalog 2 </a:t>
            </a:r>
            <a:r>
              <a:rPr lang="de-DE" sz="1200" kern="1200" dirty="0" smtClean="0">
                <a:solidFill>
                  <a:schemeClr val="tx1"/>
                </a:solidFill>
                <a:effectLst/>
                <a:latin typeface="+mn-lt"/>
                <a:ea typeface="+mn-ea"/>
                <a:cs typeface="+mn-cs"/>
                <a:sym typeface="Wingdings" panose="05000000000000000000" pitchFamily="2" charset="2"/>
              </a:rPr>
              <a:t></a:t>
            </a:r>
            <a:r>
              <a:rPr lang="de-DE" sz="1200" kern="1200" dirty="0" smtClean="0">
                <a:solidFill>
                  <a:schemeClr val="tx1"/>
                </a:solidFill>
                <a:effectLst/>
                <a:latin typeface="+mn-lt"/>
                <a:ea typeface="+mn-ea"/>
                <a:cs typeface="+mn-cs"/>
              </a:rPr>
              <a:t> Tandemstand: Arme über dem Kopf strecken</a:t>
            </a:r>
          </a:p>
          <a:p>
            <a:r>
              <a:rPr lang="de-DE" sz="1200" kern="1200" dirty="0" smtClean="0">
                <a:solidFill>
                  <a:schemeClr val="tx1"/>
                </a:solidFill>
                <a:effectLst/>
                <a:latin typeface="+mn-lt"/>
                <a:ea typeface="+mn-ea"/>
                <a:cs typeface="+mn-cs"/>
              </a:rPr>
              <a:t>Katalog 3</a:t>
            </a:r>
            <a:r>
              <a:rPr lang="de-DE" sz="1200" kern="1200" dirty="0" smtClean="0">
                <a:solidFill>
                  <a:schemeClr val="tx1"/>
                </a:solidFill>
                <a:effectLst/>
                <a:latin typeface="+mn-lt"/>
                <a:ea typeface="+mn-ea"/>
                <a:cs typeface="+mn-cs"/>
                <a:sym typeface="Wingdings" panose="05000000000000000000" pitchFamily="2" charset="2"/>
              </a:rPr>
              <a:t></a:t>
            </a:r>
            <a:r>
              <a:rPr lang="de-DE" sz="1200" kern="1200" dirty="0" smtClean="0">
                <a:solidFill>
                  <a:schemeClr val="tx1"/>
                </a:solidFill>
                <a:effectLst/>
                <a:latin typeface="+mn-lt"/>
                <a:ea typeface="+mn-ea"/>
                <a:cs typeface="+mn-cs"/>
              </a:rPr>
              <a:t> Tandemstand: Das Gewicht vorsichtig im Wechsel auf den vorderen und hinteren Fuß verlagern</a:t>
            </a:r>
          </a:p>
          <a:p>
            <a:endParaRPr lang="de-DE" sz="1000" dirty="0" smtClean="0"/>
          </a:p>
          <a:p>
            <a:endParaRPr lang="de-DE" sz="1050"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22</a:t>
            </a:fld>
            <a:endParaRPr lang="de-DE"/>
          </a:p>
        </p:txBody>
      </p:sp>
    </p:spTree>
    <p:extLst>
      <p:ext uri="{BB962C8B-B14F-4D97-AF65-F5344CB8AC3E}">
        <p14:creationId xmlns:p14="http://schemas.microsoft.com/office/powerpoint/2010/main" val="3696590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645" indent="-179645">
              <a:buFont typeface="Symbol" panose="05050102010706020507" pitchFamily="18" charset="2"/>
              <a:buChar char="-"/>
            </a:pPr>
            <a:r>
              <a:rPr lang="de-DE" sz="1000" dirty="0"/>
              <a:t>Zusätzlich zu den statischen Übungen finden Sie in dem Übungskatalog auch die Übung „Gehen“. Bei diesen Übungen haben Sie die Aufgabe unterschiedliche Gehvariationen wie zum Beispiel „betont langsam gehen“, „zur Decke schauen“, usw. auszuprobieren. </a:t>
            </a:r>
          </a:p>
          <a:p>
            <a:pPr marL="179645" indent="-179645">
              <a:buFont typeface="Symbol" panose="05050102010706020507" pitchFamily="18" charset="2"/>
              <a:buChar char="-"/>
            </a:pPr>
            <a:r>
              <a:rPr lang="de-DE" sz="1000" dirty="0"/>
              <a:t>Jede </a:t>
            </a:r>
            <a:r>
              <a:rPr lang="de-DE" sz="1000" dirty="0" err="1"/>
              <a:t>Gehübung</a:t>
            </a:r>
            <a:r>
              <a:rPr lang="de-DE" sz="1000" dirty="0"/>
              <a:t> sollte etwa 2 Mal 30 Sekunden geübt werden. Machen Sie nach jeder Übung eine kurze Pause von etwa 20 Sekunden. Variieren Sie beim nächsten Mal Ihre Auswahl!</a:t>
            </a:r>
          </a:p>
          <a:p>
            <a:pPr marL="179645" indent="-179645">
              <a:buFont typeface="Symbol" panose="05050102010706020507" pitchFamily="18" charset="2"/>
              <a:buChar char="-"/>
            </a:pPr>
            <a:r>
              <a:rPr lang="de-DE" sz="1000" dirty="0"/>
              <a:t>Weitere Gehvariationen:</a:t>
            </a:r>
          </a:p>
          <a:p>
            <a:endParaRPr lang="de-DE" sz="1000" dirty="0"/>
          </a:p>
          <a:p>
            <a:pPr marL="658699" lvl="1" indent="-179645">
              <a:buFont typeface="Arial" panose="020B0604020202020204" pitchFamily="34" charset="0"/>
              <a:buChar char="•"/>
            </a:pPr>
            <a:r>
              <a:rPr lang="de-DE" sz="1000" dirty="0"/>
              <a:t>Rollen Sie bei jedem Schritt von der Ferse zur Fußspitze ab! </a:t>
            </a:r>
          </a:p>
          <a:p>
            <a:pPr marL="658699" lvl="1" indent="-179645">
              <a:buFont typeface="Arial" panose="020B0604020202020204" pitchFamily="34" charset="0"/>
              <a:buChar char="•"/>
            </a:pPr>
            <a:r>
              <a:rPr lang="de-DE" sz="1000" dirty="0"/>
              <a:t>Mit betont </a:t>
            </a:r>
            <a:r>
              <a:rPr lang="de-DE" sz="1000" b="1" dirty="0"/>
              <a:t>großen Schritten </a:t>
            </a:r>
            <a:r>
              <a:rPr lang="de-DE" sz="1000" dirty="0"/>
              <a:t>gehen </a:t>
            </a:r>
          </a:p>
          <a:p>
            <a:pPr marL="658699" lvl="1" indent="-179645">
              <a:buFont typeface="Arial" panose="020B0604020202020204" pitchFamily="34" charset="0"/>
              <a:buChar char="•"/>
            </a:pPr>
            <a:r>
              <a:rPr lang="de-DE" sz="1000" dirty="0"/>
              <a:t>Während des Gehens </a:t>
            </a:r>
            <a:r>
              <a:rPr lang="de-DE" sz="1000" b="1" dirty="0"/>
              <a:t>nach links und rechts über die Schulter schauen </a:t>
            </a:r>
            <a:endParaRPr lang="de-DE" sz="1000" dirty="0"/>
          </a:p>
          <a:p>
            <a:pPr marL="658699" lvl="1" indent="-179645">
              <a:buFont typeface="Arial" panose="020B0604020202020204" pitchFamily="34" charset="0"/>
              <a:buChar char="•"/>
            </a:pPr>
            <a:r>
              <a:rPr lang="de-DE" sz="1000" dirty="0"/>
              <a:t>Während des Gehens </a:t>
            </a:r>
            <a:r>
              <a:rPr lang="de-DE" sz="1000" b="1" dirty="0"/>
              <a:t>hoch zur Decke </a:t>
            </a:r>
            <a:r>
              <a:rPr lang="de-DE" sz="1000" dirty="0"/>
              <a:t>und anschließend </a:t>
            </a:r>
            <a:r>
              <a:rPr lang="de-DE" sz="1000" b="1" dirty="0"/>
              <a:t>hinunter zum Boden schauen </a:t>
            </a:r>
            <a:endParaRPr lang="de-DE" sz="1000" dirty="0"/>
          </a:p>
          <a:p>
            <a:pPr marL="658699" lvl="1" indent="-179645">
              <a:buFont typeface="Arial" panose="020B0604020202020204" pitchFamily="34" charset="0"/>
              <a:buChar char="•"/>
            </a:pPr>
            <a:r>
              <a:rPr lang="de-DE" sz="1000" dirty="0"/>
              <a:t>Gehen Sie 10 Schritte </a:t>
            </a:r>
            <a:r>
              <a:rPr lang="de-DE" sz="1000" b="1" dirty="0"/>
              <a:t>vorwärts im Tandem-Gang</a:t>
            </a:r>
            <a:r>
              <a:rPr lang="de-DE" sz="1000" dirty="0"/>
              <a:t>, stellen Sie Ihre Füße dabei immer direkt voreinander auf (Fußspitze des hinteren Fußes berührt Ferse des vorderen Fußes). Anschließend gehen Sie 10 Schritte </a:t>
            </a:r>
            <a:r>
              <a:rPr lang="de-DE" sz="1000" b="1" dirty="0"/>
              <a:t>rückwärts im Tandem-Gang</a:t>
            </a:r>
            <a:r>
              <a:rPr lang="de-DE" sz="1000" dirty="0"/>
              <a:t>. </a:t>
            </a:r>
          </a:p>
          <a:p>
            <a:pPr marL="658699" lvl="1" indent="-179645">
              <a:buFont typeface="Arial" panose="020B0604020202020204" pitchFamily="34" charset="0"/>
              <a:buChar char="•"/>
            </a:pPr>
            <a:r>
              <a:rPr lang="de-DE" sz="1000" dirty="0"/>
              <a:t>Beim Gehen um die eigene Achse </a:t>
            </a:r>
            <a:r>
              <a:rPr lang="de-DE" sz="1000" b="1" dirty="0"/>
              <a:t>drehen </a:t>
            </a:r>
            <a:r>
              <a:rPr lang="de-DE" sz="1000" dirty="0"/>
              <a:t>(dafür entweder stehenbleiben oder die Drehung in die Gehbewegung integrieren) </a:t>
            </a:r>
          </a:p>
          <a:p>
            <a:pPr marL="658699" lvl="1" indent="-179645">
              <a:buFont typeface="Arial" panose="020B0604020202020204" pitchFamily="34" charset="0"/>
              <a:buChar char="•"/>
            </a:pPr>
            <a:r>
              <a:rPr lang="de-DE" sz="1000" dirty="0"/>
              <a:t>Während des Gehens über unsichtbare </a:t>
            </a:r>
            <a:r>
              <a:rPr lang="de-DE" sz="1000" b="1" dirty="0"/>
              <a:t>Hindernisse </a:t>
            </a:r>
            <a:r>
              <a:rPr lang="de-DE" sz="1000" dirty="0"/>
              <a:t>steigen (Größe und Anzahl bestimmen Sie) </a:t>
            </a:r>
          </a:p>
          <a:p>
            <a:pPr marL="658699" lvl="1" indent="-179645">
              <a:buFont typeface="Arial" panose="020B0604020202020204" pitchFamily="34" charset="0"/>
              <a:buChar char="•"/>
            </a:pPr>
            <a:r>
              <a:rPr lang="de-DE" sz="1000" dirty="0"/>
              <a:t>Während des Gehens mit den Augen einen großen Kreis ziehen: Von der Decke über die Wände zum Boden </a:t>
            </a:r>
          </a:p>
          <a:p>
            <a:pPr marL="658699" lvl="1" indent="-179645">
              <a:buFont typeface="Arial" panose="020B0604020202020204" pitchFamily="34" charset="0"/>
              <a:buChar char="•"/>
            </a:pPr>
            <a:r>
              <a:rPr lang="de-DE" sz="1000" b="1" dirty="0"/>
              <a:t>Seitwärts gehen </a:t>
            </a:r>
            <a:r>
              <a:rPr lang="de-DE" sz="1000" dirty="0"/>
              <a:t>mit kleinen oder großen Anstellschritten </a:t>
            </a:r>
          </a:p>
          <a:p>
            <a:pPr marL="179645" indent="-179645">
              <a:buFont typeface="Symbol" panose="05050102010706020507" pitchFamily="18" charset="2"/>
              <a:buChar char="-"/>
            </a:pPr>
            <a:endParaRPr lang="de-DE" sz="1000"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23</a:t>
            </a:fld>
            <a:endParaRPr lang="de-DE"/>
          </a:p>
        </p:txBody>
      </p:sp>
    </p:spTree>
    <p:extLst>
      <p:ext uri="{BB962C8B-B14F-4D97-AF65-F5344CB8AC3E}">
        <p14:creationId xmlns:p14="http://schemas.microsoft.com/office/powerpoint/2010/main" val="3639428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645" indent="-179645">
              <a:buFont typeface="Symbol" panose="05050102010706020507" pitchFamily="18" charset="2"/>
              <a:buChar char="-"/>
            </a:pPr>
            <a:r>
              <a:rPr lang="de-DE" sz="1000" dirty="0"/>
              <a:t>Die Dehnübungen finden Sie ganz hinten in dem ausgeteilten Katalog.</a:t>
            </a:r>
          </a:p>
          <a:p>
            <a:r>
              <a:rPr lang="de-DE" sz="1000" dirty="0"/>
              <a:t>Für die Dehnübungen gilt:</a:t>
            </a:r>
          </a:p>
          <a:p>
            <a:pPr marL="658699" lvl="1" indent="-179645">
              <a:buFont typeface="Arial" panose="020B0604020202020204" pitchFamily="34" charset="0"/>
              <a:buChar char="•"/>
            </a:pPr>
            <a:r>
              <a:rPr lang="de-DE" sz="1000" dirty="0"/>
              <a:t>Achten Sie auf einen ruhigen und kontrollierten Bewegungsablauf.</a:t>
            </a:r>
          </a:p>
          <a:p>
            <a:pPr marL="658699" lvl="1" indent="-179645">
              <a:buFont typeface="Arial" panose="020B0604020202020204" pitchFamily="34" charset="0"/>
              <a:buChar char="•"/>
            </a:pPr>
            <a:r>
              <a:rPr lang="de-DE" sz="1000" dirty="0"/>
              <a:t>Versuchen Sie nicht durch ruckartige Bewegungen oder durch Schwung Ihre maximale Dehnbarkeit zu erhöhen. </a:t>
            </a:r>
          </a:p>
          <a:p>
            <a:pPr marL="658699" lvl="1" indent="-179645">
              <a:buFont typeface="Arial" panose="020B0604020202020204" pitchFamily="34" charset="0"/>
              <a:buChar char="•"/>
            </a:pPr>
            <a:r>
              <a:rPr lang="de-DE" sz="1000" dirty="0"/>
              <a:t>Sie sollten ein intensives Dehngefühl bemerken. Ein deutlicher Dehnungsschmerz verweist auf eine wirkungsvolle Dehnübung</a:t>
            </a:r>
          </a:p>
          <a:p>
            <a:pPr marL="658699" lvl="1" indent="-179645">
              <a:buFont typeface="Arial" panose="020B0604020202020204" pitchFamily="34" charset="0"/>
              <a:buChar char="•"/>
            </a:pPr>
            <a:r>
              <a:rPr lang="de-DE" sz="1000" dirty="0"/>
              <a:t>Falls bei der Ausführung jedoch starke Schmerzen auftreten, brechen Sie die Übung ab. </a:t>
            </a:r>
          </a:p>
          <a:p>
            <a:pPr marL="658699" lvl="1" indent="-179645">
              <a:buFont typeface="Arial" panose="020B0604020202020204" pitchFamily="34" charset="0"/>
              <a:buChar char="•"/>
            </a:pPr>
            <a:r>
              <a:rPr lang="de-DE" sz="1000" dirty="0"/>
              <a:t>Halten Sie die Dehnposition maximal 15 bis 30 Sekunden und machen dazwischen Pausen von ca. 30 Sekunden</a:t>
            </a:r>
          </a:p>
        </p:txBody>
      </p:sp>
      <p:sp>
        <p:nvSpPr>
          <p:cNvPr id="4" name="Foliennummernplatzhalter 3"/>
          <p:cNvSpPr>
            <a:spLocks noGrp="1"/>
          </p:cNvSpPr>
          <p:nvPr>
            <p:ph type="sldNum" sz="quarter" idx="10"/>
          </p:nvPr>
        </p:nvSpPr>
        <p:spPr/>
        <p:txBody>
          <a:bodyPr/>
          <a:lstStyle/>
          <a:p>
            <a:fld id="{95DFF5A2-CDB4-4AF2-8C7C-3884E0D832C7}" type="slidenum">
              <a:rPr lang="de-DE" smtClean="0"/>
              <a:pPr/>
              <a:t>24</a:t>
            </a:fld>
            <a:endParaRPr lang="de-DE"/>
          </a:p>
        </p:txBody>
      </p:sp>
    </p:spTree>
    <p:extLst>
      <p:ext uri="{BB962C8B-B14F-4D97-AF65-F5344CB8AC3E}">
        <p14:creationId xmlns:p14="http://schemas.microsoft.com/office/powerpoint/2010/main" val="3384750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„Ausfallschritt“</a:t>
            </a:r>
            <a:r>
              <a:rPr lang="de-DE" sz="1200" b="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Bein 2 Mal 15 Sekunden)</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gerade hin. Einen Fuß positionieren Sie einen großen Schritt vor Ihrem Körper. Das vordere Bein ist gebeugt. Ihre Hände befinden sich seitlich am Körper oder liegen auf dem Oberschenkel des vorderen Beines.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Schieben Sie Ihren Oberkörper und Ihre Hüfte leicht nach vorne und verlagern Sie das Gewicht auf Ihr vorderes Bein. Beide Füße sollen vollständig auf dem Boden stehen. Der Rücken bleibt gerade. Bewegen Sie sich so weit nach vorne, bis Sie eine Dehnung an der Rückseite des hinteren Beines spüren. Wechseln Sie danach die Seite. </a:t>
            </a:r>
          </a:p>
          <a:p>
            <a:r>
              <a:rPr lang="de-DE" sz="1200" b="1" kern="1200" dirty="0" smtClean="0">
                <a:solidFill>
                  <a:schemeClr val="tx1"/>
                </a:solidFill>
                <a:effectLst/>
                <a:latin typeface="+mn-lt"/>
                <a:ea typeface="+mn-ea"/>
                <a:cs typeface="+mn-cs"/>
              </a:rPr>
              <a:t>Variation:</a:t>
            </a:r>
            <a:r>
              <a:rPr lang="de-DE" sz="1200" kern="1200" dirty="0" smtClean="0">
                <a:solidFill>
                  <a:schemeClr val="tx1"/>
                </a:solidFill>
                <a:effectLst/>
                <a:latin typeface="+mn-lt"/>
                <a:ea typeface="+mn-ea"/>
                <a:cs typeface="+mn-cs"/>
              </a:rPr>
              <a:t> Verlagern sie Ihr Gewicht auf das vordere Bein. Der hintere Fuß bleibt nur noch mit der Fußspitze auf dem Boden. Versuchen Sie beim hinteren Bein einen rechten Winkel zwischen Unter- und Oberschenkel zu erzeugen und schieben Sie die Hüfte nach vorne. Sie sollten nun ein Ziehen auf Hüfthöhe spüren.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„Fußgelenke“ </a:t>
            </a:r>
            <a:r>
              <a:rPr lang="de-DE" sz="1200" kern="1200" dirty="0" smtClean="0">
                <a:solidFill>
                  <a:schemeClr val="tx1"/>
                </a:solidFill>
                <a:effectLst/>
                <a:latin typeface="+mn-lt"/>
                <a:ea typeface="+mn-ea"/>
                <a:cs typeface="+mn-cs"/>
              </a:rPr>
              <a:t>(pro Bein 5 Mal nach rechts/links)</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Bitte nehmen Sie auf dem vorderen Teil eines Stuhls Platz. Heben Sie eines Ihrer Beine an.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Lassen Sie das Fußgelenk des angehobenen Beines 5 Mal im Uhrzeigersinn und 5 Mal gegen den Uhrzeigersinn kreisen. Danach wechseln Sie das Bein.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„Seitlicher Ausfallschritt“</a:t>
            </a:r>
            <a:r>
              <a:rPr lang="de-DE" sz="1200" kern="1200" dirty="0" smtClean="0">
                <a:solidFill>
                  <a:schemeClr val="tx1"/>
                </a:solidFill>
                <a:effectLst/>
                <a:latin typeface="+mn-lt"/>
                <a:ea typeface="+mn-ea"/>
                <a:cs typeface="+mn-cs"/>
              </a:rPr>
              <a:t> (pro Seite 2 Mal 15 Sekunden)</a:t>
            </a:r>
          </a:p>
          <a:p>
            <a:r>
              <a:rPr lang="de-DE" sz="1200" b="1" kern="1200" dirty="0" smtClean="0">
                <a:solidFill>
                  <a:schemeClr val="tx1"/>
                </a:solidFill>
                <a:effectLst/>
                <a:latin typeface="+mn-lt"/>
                <a:ea typeface="+mn-ea"/>
                <a:cs typeface="+mn-cs"/>
              </a:rPr>
              <a:t>Ausgangsposition:</a:t>
            </a:r>
            <a:r>
              <a:rPr lang="de-DE" sz="1200" kern="1200" dirty="0" smtClean="0">
                <a:solidFill>
                  <a:schemeClr val="tx1"/>
                </a:solidFill>
                <a:effectLst/>
                <a:latin typeface="+mn-lt"/>
                <a:ea typeface="+mn-ea"/>
                <a:cs typeface="+mn-cs"/>
              </a:rPr>
              <a:t> Stellen Sie sich gerade hin. Die Füße stehen mehr als schulterbreit auseinander. </a:t>
            </a:r>
          </a:p>
          <a:p>
            <a:r>
              <a:rPr lang="de-DE" sz="1200" b="1" kern="1200" dirty="0" smtClean="0">
                <a:solidFill>
                  <a:schemeClr val="tx1"/>
                </a:solidFill>
                <a:effectLst/>
                <a:latin typeface="+mn-lt"/>
                <a:ea typeface="+mn-ea"/>
                <a:cs typeface="+mn-cs"/>
              </a:rPr>
              <a:t>Ausführung:</a:t>
            </a:r>
            <a:r>
              <a:rPr lang="de-DE" sz="1200" kern="1200" dirty="0" smtClean="0">
                <a:solidFill>
                  <a:schemeClr val="tx1"/>
                </a:solidFill>
                <a:effectLst/>
                <a:latin typeface="+mn-lt"/>
                <a:ea typeface="+mn-ea"/>
                <a:cs typeface="+mn-cs"/>
              </a:rPr>
              <a:t> Verlagern Sie nun Ihr Gewicht auf eine Seite, indem Sie Ihre Hüfte zur Seite schieben und das Bein auf der Seite anwinkeln. Das andere Bein ist gestreckt. Sie sollten auf der Oberschenkelinnenseite des gestreckten Beines ein Ziehen verspüren. Die Hände können Sie dabei auf das gebeugte Bein abstützen. Achten Sie auf einen geraden Rücken.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5DFF5A2-CDB4-4AF2-8C7C-3884E0D832C7}" type="slidenum">
              <a:rPr lang="de-DE" smtClean="0"/>
              <a:pPr/>
              <a:t>25</a:t>
            </a:fld>
            <a:endParaRPr lang="de-DE"/>
          </a:p>
        </p:txBody>
      </p:sp>
    </p:spTree>
    <p:extLst>
      <p:ext uri="{BB962C8B-B14F-4D97-AF65-F5344CB8AC3E}">
        <p14:creationId xmlns:p14="http://schemas.microsoft.com/office/powerpoint/2010/main" val="1973375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300"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26</a:t>
            </a:fld>
            <a:endParaRPr lang="de-DE"/>
          </a:p>
        </p:txBody>
      </p:sp>
    </p:spTree>
    <p:extLst>
      <p:ext uri="{BB962C8B-B14F-4D97-AF65-F5344CB8AC3E}">
        <p14:creationId xmlns:p14="http://schemas.microsoft.com/office/powerpoint/2010/main" val="2539077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95DFF5A2-CDB4-4AF2-8C7C-3884E0D832C7}" type="slidenum">
              <a:rPr lang="de-DE" smtClean="0"/>
              <a:pPr/>
              <a:t>27</a:t>
            </a:fld>
            <a:endParaRPr lang="de-DE"/>
          </a:p>
        </p:txBody>
      </p:sp>
    </p:spTree>
    <p:extLst>
      <p:ext uri="{BB962C8B-B14F-4D97-AF65-F5344CB8AC3E}">
        <p14:creationId xmlns:p14="http://schemas.microsoft.com/office/powerpoint/2010/main" val="4838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300" b="1" u="sng" dirty="0" smtClean="0"/>
              <a:t>Beinheber rückwärts</a:t>
            </a:r>
          </a:p>
          <a:p>
            <a:r>
              <a:rPr lang="de-DE" sz="1200" b="1" kern="1200" dirty="0" smtClean="0">
                <a:solidFill>
                  <a:schemeClr val="tx1"/>
                </a:solidFill>
                <a:effectLst/>
                <a:latin typeface="+mn-lt"/>
                <a:ea typeface="+mn-ea"/>
                <a:cs typeface="+mn-cs"/>
              </a:rPr>
              <a:t>AP: </a:t>
            </a:r>
            <a:r>
              <a:rPr lang="de-DE" sz="1200" kern="1200" dirty="0" smtClean="0">
                <a:solidFill>
                  <a:schemeClr val="tx1"/>
                </a:solidFill>
                <a:effectLst/>
                <a:latin typeface="+mn-lt"/>
                <a:ea typeface="+mn-ea"/>
                <a:cs typeface="+mn-cs"/>
              </a:rPr>
              <a:t>Stellen Sie sich aufrecht so vor einen Stuhl, dass Sie die Fingerspitzen beider Hände mit fast gestreckten Armen locker auf die Lehne legen können. Die Füße sind etwa hüftbreit geöffnet und die Fußspitzen zeigen nach vorne.</a:t>
            </a:r>
          </a:p>
          <a:p>
            <a:r>
              <a:rPr lang="de-DE" sz="1200" b="1" kern="1200" dirty="0" smtClean="0">
                <a:solidFill>
                  <a:schemeClr val="tx1"/>
                </a:solidFill>
                <a:effectLst/>
                <a:latin typeface="+mn-lt"/>
                <a:ea typeface="+mn-ea"/>
                <a:cs typeface="+mn-cs"/>
              </a:rPr>
              <a:t>A: </a:t>
            </a:r>
            <a:r>
              <a:rPr lang="de-DE" sz="1200" kern="1200" dirty="0" smtClean="0">
                <a:solidFill>
                  <a:schemeClr val="tx1"/>
                </a:solidFill>
                <a:effectLst/>
                <a:latin typeface="+mn-lt"/>
                <a:ea typeface="+mn-ea"/>
                <a:cs typeface="+mn-cs"/>
              </a:rPr>
              <a:t>Bitte heben Sie das rechte Bein gestreckt so weit wie möglich nach hinten an, ohne dabei den Oberkörper zu bewegen! Verharren Sie im höchsten Punkt für drei Sekunden in dieser Position und spannen Sie Ihr Gesäß und das Bein aktiv an. Führen Sie anschließend das Bein langsam wieder zurück. Anschließend ist das linke Bein an der Reihe.</a:t>
            </a:r>
          </a:p>
          <a:p>
            <a:r>
              <a:rPr lang="de-DE" sz="300" b="1" u="sng" baseline="0" dirty="0" smtClean="0"/>
              <a:t>Flieger:</a:t>
            </a:r>
          </a:p>
          <a:p>
            <a:r>
              <a:rPr lang="de-DE" sz="300" b="1" baseline="0" dirty="0" smtClean="0"/>
              <a:t>AP: </a:t>
            </a:r>
            <a:r>
              <a:rPr lang="de-DE" sz="300" b="0" baseline="0" dirty="0" smtClean="0"/>
              <a:t>Legen Sie sich in Bauchlage auf eine Isomatte oder einen Teppich. </a:t>
            </a:r>
          </a:p>
          <a:p>
            <a:r>
              <a:rPr lang="de-DE" sz="300" b="1" baseline="0" dirty="0" smtClean="0"/>
              <a:t>A: </a:t>
            </a:r>
            <a:r>
              <a:rPr lang="de-DE" sz="300" b="0" baseline="0" dirty="0" smtClean="0"/>
              <a:t>Heben Sie nun gleichzeitig Ihre Arme und Beine gestreckt nach oben an, indem Sie Ihren Rücken und Ihr Gesäß anspannen. Verharren Sie für zwei Sekunden in der angespannten Position und lassen Ihre Gliedmaßen anschließend langsam wieder absinken. Sollte Ihnen die Übung mit der Zeit zu leicht vorkommen, können Sie zusätzlich zwei kleine Wasserflaschen in den Händen halten.</a:t>
            </a:r>
          </a:p>
          <a:p>
            <a:r>
              <a:rPr lang="de-DE" sz="300" b="1" u="sng" baseline="0" dirty="0" smtClean="0"/>
              <a:t>Schwimmer:</a:t>
            </a:r>
          </a:p>
          <a:p>
            <a:r>
              <a:rPr lang="de-DE" sz="300" b="1" baseline="0" dirty="0" smtClean="0"/>
              <a:t>AP: </a:t>
            </a:r>
            <a:r>
              <a:rPr lang="de-DE" sz="1200" kern="1200" dirty="0" smtClean="0">
                <a:solidFill>
                  <a:schemeClr val="tx1"/>
                </a:solidFill>
                <a:effectLst/>
                <a:latin typeface="+mn-lt"/>
                <a:ea typeface="+mn-ea"/>
                <a:cs typeface="+mn-cs"/>
              </a:rPr>
              <a:t>Bitte legen Sie sich in Bauchlage auf eine Isomatte oder einen Teppich. </a:t>
            </a:r>
          </a:p>
          <a:p>
            <a:r>
              <a:rPr lang="de-DE" sz="1200" b="1" kern="1200" dirty="0" smtClean="0">
                <a:solidFill>
                  <a:schemeClr val="tx1"/>
                </a:solidFill>
                <a:effectLst/>
                <a:latin typeface="+mn-lt"/>
                <a:ea typeface="+mn-ea"/>
                <a:cs typeface="+mn-cs"/>
              </a:rPr>
              <a:t>Ausführung:</a:t>
            </a:r>
            <a:r>
              <a:rPr lang="de-DE" sz="1200" kern="1200" dirty="0" smtClean="0">
                <a:solidFill>
                  <a:schemeClr val="tx1"/>
                </a:solidFill>
                <a:effectLst/>
                <a:latin typeface="+mn-lt"/>
                <a:ea typeface="+mn-ea"/>
                <a:cs typeface="+mn-cs"/>
              </a:rPr>
              <a:t> Heben Sie Ihre Arme und Beine gestreckt nach oben an, indem Sie Ihren Rücken und Ihr Gesäß anspannen. Bleiben Sie in dieser Position und führen Sie mit Ihren Armen und Beinen kleine Bewegungen nach oben und unten aus.</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5DFF5A2-CDB4-4AF2-8C7C-3884E0D832C7}" type="slidenum">
              <a:rPr lang="de-DE" smtClean="0"/>
              <a:pPr/>
              <a:t>28</a:t>
            </a:fld>
            <a:endParaRPr lang="de-DE"/>
          </a:p>
        </p:txBody>
      </p:sp>
    </p:spTree>
    <p:extLst>
      <p:ext uri="{BB962C8B-B14F-4D97-AF65-F5344CB8AC3E}">
        <p14:creationId xmlns:p14="http://schemas.microsoft.com/office/powerpoint/2010/main" val="3222871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Rückenstrecker im Stehen</a:t>
            </a:r>
          </a:p>
          <a:p>
            <a:r>
              <a:rPr lang="de-DE" sz="1200" b="1" kern="1200" dirty="0" smtClean="0">
                <a:solidFill>
                  <a:schemeClr val="tx1"/>
                </a:solidFill>
                <a:effectLst/>
                <a:latin typeface="+mn-lt"/>
                <a:ea typeface="+mn-ea"/>
                <a:cs typeface="+mn-cs"/>
              </a:rPr>
              <a:t>AP: </a:t>
            </a:r>
            <a:r>
              <a:rPr lang="de-DE" sz="1200" kern="1200" dirty="0" smtClean="0">
                <a:solidFill>
                  <a:schemeClr val="tx1"/>
                </a:solidFill>
                <a:effectLst/>
                <a:latin typeface="+mn-lt"/>
                <a:ea typeface="+mn-ea"/>
                <a:cs typeface="+mn-cs"/>
              </a:rPr>
              <a:t>Stellen Sie sich aufrecht hin und strecken Sie die Arme nach oben aus. Beugen Sie sich in dieser ausgestreckten Position mit geradem Rücken nach vorne bis Sie eine Anspannung im Rücken verspüren. Strecken Sie die Beine und machen Sie sich so lang wie möglich!</a:t>
            </a:r>
          </a:p>
          <a:p>
            <a:r>
              <a:rPr lang="de-DE" sz="1200" b="1" kern="1200" dirty="0" smtClean="0">
                <a:solidFill>
                  <a:schemeClr val="tx1"/>
                </a:solidFill>
                <a:effectLst/>
                <a:latin typeface="+mn-lt"/>
                <a:ea typeface="+mn-ea"/>
                <a:cs typeface="+mn-cs"/>
              </a:rPr>
              <a:t>A: </a:t>
            </a:r>
            <a:r>
              <a:rPr lang="de-DE" sz="1200" kern="1200" dirty="0" smtClean="0">
                <a:solidFill>
                  <a:schemeClr val="tx1"/>
                </a:solidFill>
                <a:effectLst/>
                <a:latin typeface="+mn-lt"/>
                <a:ea typeface="+mn-ea"/>
                <a:cs typeface="+mn-cs"/>
              </a:rPr>
              <a:t>Halten Sie diese Position für 20 Sekunden. Achten Sie darauf, dass Sie regelmäßig weiteratmen.</a:t>
            </a:r>
          </a:p>
          <a:p>
            <a:pPr algn="l"/>
            <a:r>
              <a:rPr lang="de-DE" b="1" u="sng" baseline="0" dirty="0" smtClean="0"/>
              <a:t>Dynamisches Rückenstrecken</a:t>
            </a:r>
          </a:p>
          <a:p>
            <a:r>
              <a:rPr lang="de-DE" b="1" baseline="0" dirty="0" smtClean="0"/>
              <a:t>AP</a:t>
            </a:r>
            <a:r>
              <a:rPr lang="de-DE" baseline="0" dirty="0" smtClean="0"/>
              <a:t>: siehe Rückenstrecker</a:t>
            </a:r>
          </a:p>
          <a:p>
            <a:r>
              <a:rPr lang="de-DE" b="1" baseline="0" dirty="0" smtClean="0"/>
              <a:t>A: </a:t>
            </a:r>
            <a:r>
              <a:rPr lang="de-DE" baseline="0" dirty="0" smtClean="0"/>
              <a:t>Position für 20 Sekunden halten und mit Armen kleine abwechselnde Hackbewegungen ausführen, weiter atmen</a:t>
            </a:r>
          </a:p>
          <a:p>
            <a:r>
              <a:rPr lang="de-DE" b="1" u="sng" baseline="0" dirty="0" smtClean="0"/>
              <a:t>Bank:</a:t>
            </a:r>
          </a:p>
          <a:p>
            <a:r>
              <a:rPr lang="de-DE" sz="1200" b="1" kern="1200" dirty="0" smtClean="0">
                <a:solidFill>
                  <a:schemeClr val="tx1"/>
                </a:solidFill>
                <a:effectLst/>
                <a:latin typeface="+mn-lt"/>
                <a:ea typeface="+mn-ea"/>
                <a:cs typeface="+mn-cs"/>
              </a:rPr>
              <a:t>AP: </a:t>
            </a:r>
            <a:r>
              <a:rPr lang="de-DE" sz="1200" kern="1200" dirty="0" smtClean="0">
                <a:solidFill>
                  <a:schemeClr val="tx1"/>
                </a:solidFill>
                <a:effectLst/>
                <a:latin typeface="+mn-lt"/>
                <a:ea typeface="+mn-ea"/>
                <a:cs typeface="+mn-cs"/>
              </a:rPr>
              <a:t>Knien Sie sich auf den Boden. Stützen Sie sich mit den Händen so ab, dass diese sich vor dem Körper befinden und ca. schulterbreit auseinander sind. Strecken Sie die Ellbogen bitte nicht komplett durch. Spannen Sie Bauch und Rücken an!</a:t>
            </a:r>
          </a:p>
          <a:p>
            <a:r>
              <a:rPr lang="de-DE" sz="1200" b="1" kern="1200" dirty="0" smtClean="0">
                <a:solidFill>
                  <a:schemeClr val="tx1"/>
                </a:solidFill>
                <a:effectLst/>
                <a:latin typeface="+mn-lt"/>
                <a:ea typeface="+mn-ea"/>
                <a:cs typeface="+mn-cs"/>
              </a:rPr>
              <a:t>A: </a:t>
            </a:r>
            <a:r>
              <a:rPr lang="de-DE" sz="1200" kern="1200" dirty="0" smtClean="0">
                <a:solidFill>
                  <a:schemeClr val="tx1"/>
                </a:solidFill>
                <a:effectLst/>
                <a:latin typeface="+mn-lt"/>
                <a:ea typeface="+mn-ea"/>
                <a:cs typeface="+mn-cs"/>
              </a:rPr>
              <a:t>Strecken Sie nun Ihr linkes Bein und Ihren rechten Arm aus, bis diese parallel zum Boden sind. Verharren Sie für 15-20 Sekunden in dieser Position und lassen Sie das Bein und den Arm anschließend langsam sinken. Wiederholen Sie die Bewegung mit dem rechten Bein/dem linken Arm. Achten Sie darauf, dass Sie nicht ins Hohlkreuz fallen!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37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3</a:t>
            </a:fld>
            <a:endParaRPr lang="de-DE"/>
          </a:p>
        </p:txBody>
      </p:sp>
    </p:spTree>
    <p:extLst>
      <p:ext uri="{BB962C8B-B14F-4D97-AF65-F5344CB8AC3E}">
        <p14:creationId xmlns:p14="http://schemas.microsoft.com/office/powerpoint/2010/main" val="3040799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Knieheber über Kreuz</a:t>
            </a:r>
          </a:p>
          <a:p>
            <a:r>
              <a:rPr lang="de-DE" b="1" dirty="0" smtClean="0"/>
              <a:t>AP: </a:t>
            </a:r>
            <a:r>
              <a:rPr lang="de-DE" sz="1200" kern="1200" dirty="0" smtClean="0">
                <a:solidFill>
                  <a:schemeClr val="tx1"/>
                </a:solidFill>
                <a:effectLst/>
                <a:latin typeface="+mn-lt"/>
                <a:ea typeface="+mn-ea"/>
                <a:cs typeface="+mn-cs"/>
              </a:rPr>
              <a:t>Setzen Sie sich auf einen Stuhl. Die Füße sind zunächst aufgestellt und der Rücken ist gerade.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Heben Sie nun das linke Bein an und drücken mit der rechten Hand seitlich gegen den linken Oberschenkel. Das Bein lässt sich jedoch nicht bewegen und hält mit Kraft dagegen. Halten Sie diese Position 3-5 Sekunden. Es ist wichtig, dass Sie bei dieser Übung den Oberkörper aufrecht lassen und ruhig weiter atmen. Nach 12-15 Wiederholungen führen Sie die Übung in Richtung des rechten Oberschenkels durch.</a:t>
            </a:r>
          </a:p>
          <a:p>
            <a:r>
              <a:rPr lang="de-DE" b="1" u="sng" baseline="0" dirty="0" smtClean="0"/>
              <a:t>Schräger Käfer</a:t>
            </a:r>
          </a:p>
          <a:p>
            <a:r>
              <a:rPr lang="de-DE" b="1" baseline="0" dirty="0" smtClean="0"/>
              <a:t>AP: </a:t>
            </a:r>
            <a:r>
              <a:rPr lang="de-DE" baseline="0" dirty="0" smtClean="0"/>
              <a:t>Bitte legen Sie sich in Rückenlage auf eine Isomatte oder einen Teppich. Heben Sie anschließend ihr linkes Bein an, sodass zwischen Hüfte und Oberschenkel, sowie im Kniegelenk ein rechter Winkel entsteht. Das rechte Bein bleibt aufgestellt auf der Matte.</a:t>
            </a:r>
          </a:p>
          <a:p>
            <a:r>
              <a:rPr lang="de-DE" b="1" baseline="0" dirty="0" smtClean="0"/>
              <a:t>A</a:t>
            </a:r>
            <a:r>
              <a:rPr lang="de-DE" baseline="0" dirty="0" smtClean="0"/>
              <a:t>: Heben Sie nun Ihren Oberkörper leicht an, sodass die Schulterblätter möglichst nicht mehr aufliegen und drehen Sie Ihren Oberkörper so, dass Ihre Nasenspitze zum linken Knie zeigt. Drücken Sie nun mit den Händen kräftig gegen das Knie. Halten Sie diese Position ca. 5 Sekunden und lassen Sie den Oberkörper anschließend langsam wieder absinken. Wiederholen Sie die Bewegung 5-8 Mal. Anschließend führen Sie die Übung in Richtung des rechten Knies durch.</a:t>
            </a:r>
          </a:p>
          <a:p>
            <a:r>
              <a:rPr lang="de-DE" b="1" u="sng" baseline="0" dirty="0" smtClean="0"/>
              <a:t>Schräger </a:t>
            </a:r>
            <a:r>
              <a:rPr lang="de-DE" b="1" u="sng" baseline="0" dirty="0" err="1" smtClean="0"/>
              <a:t>Crunch</a:t>
            </a:r>
            <a:endParaRPr lang="de-DE" b="1" u="sng" baseline="0" dirty="0" smtClean="0"/>
          </a:p>
          <a:p>
            <a:r>
              <a:rPr lang="de-DE" b="1" baseline="0" dirty="0" smtClean="0"/>
              <a:t>AP: </a:t>
            </a:r>
            <a:r>
              <a:rPr lang="de-DE" baseline="0" dirty="0" smtClean="0"/>
              <a:t>Legen Sie sich in Rückenlage auf eine Isomatte oder einen Teppich. Heben Sie anschließend ihre Beine an, sodass zwischen Hüfte und Oberschenkel sowie im Kniegelenk ein rechter Winkel entsteht.</a:t>
            </a:r>
          </a:p>
          <a:p>
            <a:r>
              <a:rPr lang="de-DE" b="1" baseline="0" dirty="0" smtClean="0"/>
              <a:t>A:</a:t>
            </a:r>
            <a:r>
              <a:rPr lang="de-DE" baseline="0" dirty="0" smtClean="0"/>
              <a:t> Heben Sie nun den Oberkörper langsam vom Boden ab. Anschließend führen Sie Ihre Nasenspitze in Richtung des rechten Knies, allerdings ohne den Kopf zu drehen. Dabei verdreht sich der Oberkörper leicht. Anschließend führen Sie den Oberkörper wieder zurück. Versuchen Sie diesen nicht abzulegen, sondern kurz vor Erreichen des Bodens wieder eine Aufwärtsbewegung einzuleiten. . Nach 12-15 Wiederholungen führen Sie die Übung in Richtung des linken Knies durch.</a:t>
            </a:r>
          </a:p>
          <a:p>
            <a:endParaRPr lang="de-DE" baseline="0" dirty="0" smtClean="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84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Seitheben</a:t>
            </a:r>
          </a:p>
          <a:p>
            <a:r>
              <a:rPr lang="de-DE" b="1" dirty="0" smtClean="0"/>
              <a:t>AP: </a:t>
            </a:r>
            <a:r>
              <a:rPr lang="de-DE" dirty="0" smtClean="0"/>
              <a:t>Setzen Sie sich auf einen Stuhl. Die Füße sind aufgestellt und der Rücken ist gerade. Zusätzlich benötigen Sie zwei Wasserflaschen. Ihre Arme hängen locker an Ihrer Körperseite.</a:t>
            </a:r>
          </a:p>
          <a:p>
            <a:r>
              <a:rPr lang="de-DE" b="1" dirty="0" smtClean="0"/>
              <a:t>A: </a:t>
            </a:r>
            <a:r>
              <a:rPr lang="de-DE" dirty="0" smtClean="0"/>
              <a:t>Heben Sie langsam mit leicht gebeugten Ellbogen die Arme an, bis diese auf Schulterhöhe bzw. parallel zum Boden sind. Verharren Sie für zwei Sekunden in dieser Position und führen Ihre Arme anschließend wieder langsam in die Ausgangsposition zurück.</a:t>
            </a:r>
          </a:p>
          <a:p>
            <a:r>
              <a:rPr lang="de-DE" b="1" u="sng" baseline="0" dirty="0" smtClean="0"/>
              <a:t>Flaschen stemmen</a:t>
            </a:r>
          </a:p>
          <a:p>
            <a:r>
              <a:rPr lang="de-DE" b="1" baseline="0" dirty="0" smtClean="0"/>
              <a:t>AP: </a:t>
            </a:r>
            <a:r>
              <a:rPr lang="de-DE" baseline="0" dirty="0" smtClean="0"/>
              <a:t>: Setzen Sie sich auf einen Stuhl. Die Füße sind aufgestellt und der Rücken ist gerade. Zusätzlich benötigen Sie zwei Wasserflaschen. Halten Sie die Flaschen auf Schulterhöhe. Die Handflächen zeigen dabei nach vorne.</a:t>
            </a:r>
          </a:p>
          <a:p>
            <a:r>
              <a:rPr lang="de-DE" b="1" baseline="0" dirty="0" smtClean="0"/>
              <a:t>A: </a:t>
            </a:r>
            <a:r>
              <a:rPr lang="de-DE" baseline="0" dirty="0" smtClean="0"/>
              <a:t>Strecken Sie Ihre Arme über dem Kopf, so dass die Ellbogen fast gestreckt sind und sich die Flaschen leicht berühren. Führen Sie die Flaschen anschließend langsam wieder in die Ausgangsposition zurück.</a:t>
            </a:r>
          </a:p>
          <a:p>
            <a:r>
              <a:rPr lang="de-DE" b="1" u="sng" baseline="0" dirty="0" smtClean="0"/>
              <a:t>Dips</a:t>
            </a:r>
          </a:p>
          <a:p>
            <a:r>
              <a:rPr lang="de-DE" b="1" baseline="0" dirty="0" smtClean="0"/>
              <a:t>AP: </a:t>
            </a:r>
            <a:r>
              <a:rPr lang="de-DE" baseline="0" dirty="0" smtClean="0"/>
              <a:t>Setzten Sie sich auf die vordere Kante eines Stuhls. Die Hände sind auf der Sitzfläche aufgestellt. Schieben Sie nun ihr Gesäß leicht nach vorne, so dass Sie sich nur noch mit Händen und Füßen abstützen.</a:t>
            </a:r>
          </a:p>
          <a:p>
            <a:r>
              <a:rPr lang="de-DE" b="1" baseline="0" dirty="0" smtClean="0"/>
              <a:t>A: </a:t>
            </a:r>
            <a:r>
              <a:rPr lang="de-DE" baseline="0" dirty="0" smtClean="0"/>
              <a:t>Beugen Sie langsam ihre Ellbogen, so dass Ihr Körper langsam absinkt. Spätestens nachdem Sie einen rechten Winkel im Ellbogengelenk erreicht haben, drücken Sie sich langsam wieder hoch. Achten Sie darauf, dass Sie überwiegend aus den Armen arbeiten, die Beine dürfen (etwas!) nachhelfen.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928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„Bein schwingen“</a:t>
            </a:r>
            <a:endParaRPr lang="de-DE" sz="1200" u="sng"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Stellen Sie sich auf Ihr rechtes Bein und heben Sie das linke Bein an. Schwingen Sie das linke Bein nach vorne und hinten. Anschließend auf dem linken Bein! </a:t>
            </a:r>
          </a:p>
          <a:p>
            <a:r>
              <a:rPr lang="de-DE" sz="1200" b="1" kern="1200" dirty="0" smtClean="0">
                <a:solidFill>
                  <a:schemeClr val="tx1"/>
                </a:solidFill>
                <a:effectLst/>
                <a:latin typeface="+mn-lt"/>
                <a:ea typeface="+mn-ea"/>
                <a:cs typeface="+mn-cs"/>
              </a:rPr>
              <a:t>Variationen:</a:t>
            </a:r>
          </a:p>
          <a:p>
            <a:r>
              <a:rPr lang="de-DE" sz="1200" kern="1200" dirty="0" smtClean="0">
                <a:solidFill>
                  <a:schemeClr val="tx1"/>
                </a:solidFill>
                <a:effectLst/>
                <a:latin typeface="+mn-lt"/>
                <a:ea typeface="+mn-ea"/>
                <a:cs typeface="+mn-cs"/>
              </a:rPr>
              <a:t>Katalog 1: Augen schließen</a:t>
            </a:r>
          </a:p>
          <a:p>
            <a:r>
              <a:rPr lang="de-DE" sz="1200" kern="1200" dirty="0" smtClean="0">
                <a:solidFill>
                  <a:schemeClr val="tx1"/>
                </a:solidFill>
                <a:effectLst/>
                <a:latin typeface="+mn-lt"/>
                <a:ea typeface="+mn-ea"/>
                <a:cs typeface="+mn-cs"/>
              </a:rPr>
              <a:t>Katalog 2: Arme mitschwingen</a:t>
            </a:r>
          </a:p>
          <a:p>
            <a:r>
              <a:rPr lang="de-DE" sz="1200" kern="1200" dirty="0" smtClean="0">
                <a:solidFill>
                  <a:schemeClr val="tx1"/>
                </a:solidFill>
                <a:effectLst/>
                <a:latin typeface="+mn-lt"/>
                <a:ea typeface="+mn-ea"/>
                <a:cs typeface="+mn-cs"/>
              </a:rPr>
              <a:t>Katalog 3: Augen schließen </a:t>
            </a:r>
            <a:r>
              <a:rPr lang="de-DE" sz="1200" b="1" kern="1200" dirty="0" smtClean="0">
                <a:solidFill>
                  <a:schemeClr val="tx1"/>
                </a:solidFill>
                <a:effectLst/>
                <a:latin typeface="+mn-lt"/>
                <a:ea typeface="+mn-ea"/>
                <a:cs typeface="+mn-cs"/>
              </a:rPr>
              <a:t>und </a:t>
            </a:r>
            <a:r>
              <a:rPr lang="de-DE" sz="1200" kern="1200" dirty="0" smtClean="0">
                <a:solidFill>
                  <a:schemeClr val="tx1"/>
                </a:solidFill>
                <a:effectLst/>
                <a:latin typeface="+mn-lt"/>
                <a:ea typeface="+mn-ea"/>
                <a:cs typeface="+mn-cs"/>
              </a:rPr>
              <a:t>Arme mitschwingen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„Wadenheben“</a:t>
            </a:r>
            <a:r>
              <a:rPr lang="de-DE" sz="1200" u="sng"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Stellen Sie sich so hin, dass Ihre Füße mehr als schulterbreit auseinander stehen. Die Fußspitzen sind dabei leicht nach außen gedreht. Auch Ihre Knie zeigen nach außen, in Richtung Fußspitze. Stellen Sie sich mit beiden Füßen auf die Zehnspitzen. Halten Sie die Position 5-10 Sekunden und lassen die Fersen anschließend langsam und kontrolliert wieder auf den Boden absinken. Wenn nötig, halten Sie sich an einem Stuhl leicht fest. </a:t>
            </a:r>
          </a:p>
          <a:p>
            <a:r>
              <a:rPr lang="de-DE" sz="1200" kern="1200" dirty="0" smtClean="0">
                <a:solidFill>
                  <a:schemeClr val="tx1"/>
                </a:solidFill>
                <a:effectLst/>
                <a:latin typeface="+mn-lt"/>
                <a:ea typeface="+mn-ea"/>
                <a:cs typeface="+mn-cs"/>
              </a:rPr>
              <a:t>Variationen:</a:t>
            </a:r>
          </a:p>
          <a:p>
            <a:r>
              <a:rPr lang="de-DE" sz="1200" kern="1200" dirty="0" smtClean="0">
                <a:solidFill>
                  <a:schemeClr val="tx1"/>
                </a:solidFill>
                <a:effectLst/>
                <a:latin typeface="+mn-lt"/>
                <a:ea typeface="+mn-ea"/>
                <a:cs typeface="+mn-cs"/>
              </a:rPr>
              <a:t>Katalog 1: -</a:t>
            </a:r>
          </a:p>
          <a:p>
            <a:r>
              <a:rPr lang="de-DE" sz="1200" kern="1200" dirty="0" smtClean="0">
                <a:solidFill>
                  <a:schemeClr val="tx1"/>
                </a:solidFill>
                <a:effectLst/>
                <a:latin typeface="+mn-lt"/>
                <a:ea typeface="+mn-ea"/>
                <a:cs typeface="+mn-cs"/>
              </a:rPr>
              <a:t>Katalog 2: Augen schließen</a:t>
            </a:r>
          </a:p>
          <a:p>
            <a:r>
              <a:rPr lang="de-DE" sz="1200" kern="1200" dirty="0" smtClean="0">
                <a:solidFill>
                  <a:schemeClr val="tx1"/>
                </a:solidFill>
                <a:effectLst/>
                <a:latin typeface="+mn-lt"/>
                <a:ea typeface="+mn-ea"/>
                <a:cs typeface="+mn-cs"/>
              </a:rPr>
              <a:t>Katalog 3: Arme Richtung Decke strecken, Blick nach oben</a:t>
            </a:r>
          </a:p>
          <a:p>
            <a:endParaRPr lang="de-DE" b="0" u="none" dirty="0" smtClean="0"/>
          </a:p>
          <a:p>
            <a:endParaRPr lang="de-DE" b="0" u="non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„Schwingen“</a:t>
            </a:r>
            <a:endParaRPr lang="de-DE" sz="1200" u="sng"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Stellen Sie sich so hin, dass Ihre Füße etwa hüftbreit auseinander stehen. Aus dieser Position schauen Sie erst über die linke und dann über die rechte Schulter nach hinten, indem Sie den Kopf zusammen mit dem Oberkörper langsam und vorsichtig drehen. Die Füße bleiben dabei stehen. </a:t>
            </a:r>
          </a:p>
          <a:p>
            <a:r>
              <a:rPr lang="de-DE" sz="1200" b="1" kern="1200" dirty="0" smtClean="0">
                <a:solidFill>
                  <a:schemeClr val="tx1"/>
                </a:solidFill>
                <a:effectLst/>
                <a:latin typeface="+mn-lt"/>
                <a:ea typeface="+mn-ea"/>
                <a:cs typeface="+mn-cs"/>
              </a:rPr>
              <a:t>Variationen:</a:t>
            </a:r>
          </a:p>
          <a:p>
            <a:r>
              <a:rPr lang="de-DE" sz="1200" kern="1200" dirty="0" smtClean="0">
                <a:solidFill>
                  <a:schemeClr val="tx1"/>
                </a:solidFill>
                <a:effectLst/>
                <a:latin typeface="+mn-lt"/>
                <a:ea typeface="+mn-ea"/>
                <a:cs typeface="+mn-cs"/>
              </a:rPr>
              <a:t>Katalog 1: Augen schließen</a:t>
            </a:r>
          </a:p>
          <a:p>
            <a:r>
              <a:rPr lang="de-DE" sz="1200" kern="1200" dirty="0" smtClean="0">
                <a:solidFill>
                  <a:schemeClr val="tx1"/>
                </a:solidFill>
                <a:effectLst/>
                <a:latin typeface="+mn-lt"/>
                <a:ea typeface="+mn-ea"/>
                <a:cs typeface="+mn-cs"/>
              </a:rPr>
              <a:t>Katalog 2: Arme mitschwingen</a:t>
            </a:r>
          </a:p>
          <a:p>
            <a:r>
              <a:rPr lang="de-DE" sz="1200" kern="1200" dirty="0" smtClean="0">
                <a:solidFill>
                  <a:schemeClr val="tx1"/>
                </a:solidFill>
                <a:effectLst/>
                <a:latin typeface="+mn-lt"/>
                <a:ea typeface="+mn-ea"/>
                <a:cs typeface="+mn-cs"/>
              </a:rPr>
              <a:t>Katalog 3: Augen schließen </a:t>
            </a:r>
            <a:r>
              <a:rPr lang="de-DE" sz="1200" b="1" kern="1200" dirty="0" smtClean="0">
                <a:solidFill>
                  <a:schemeClr val="tx1"/>
                </a:solidFill>
                <a:effectLst/>
                <a:latin typeface="+mn-lt"/>
                <a:ea typeface="+mn-ea"/>
                <a:cs typeface="+mn-cs"/>
              </a:rPr>
              <a:t>und </a:t>
            </a:r>
            <a:r>
              <a:rPr lang="de-DE" sz="1200" kern="1200" dirty="0" smtClean="0">
                <a:solidFill>
                  <a:schemeClr val="tx1"/>
                </a:solidFill>
                <a:effectLst/>
                <a:latin typeface="+mn-lt"/>
                <a:ea typeface="+mn-ea"/>
                <a:cs typeface="+mn-cs"/>
              </a:rPr>
              <a:t>Arme mitschwingen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„Radfahren im Stand“ </a:t>
            </a:r>
            <a:endParaRPr lang="de-DE" sz="1200" u="sng"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Ausgangsposition:</a:t>
            </a:r>
            <a:r>
              <a:rPr lang="de-DE" sz="1200" kern="1200" dirty="0" smtClean="0">
                <a:solidFill>
                  <a:schemeClr val="tx1"/>
                </a:solidFill>
                <a:effectLst/>
                <a:latin typeface="+mn-lt"/>
                <a:ea typeface="+mn-ea"/>
                <a:cs typeface="+mn-cs"/>
              </a:rPr>
              <a:t> Stellen Sie sich seitlich neben einen Stuhl, so dass Sie sich notfalls an der Stuhllehne festhalten können.</a:t>
            </a:r>
          </a:p>
          <a:p>
            <a:r>
              <a:rPr lang="de-DE" sz="1200" b="1" kern="1200" dirty="0" smtClean="0">
                <a:solidFill>
                  <a:schemeClr val="tx1"/>
                </a:solidFill>
                <a:effectLst/>
                <a:latin typeface="+mn-lt"/>
                <a:ea typeface="+mn-ea"/>
                <a:cs typeface="+mn-cs"/>
              </a:rPr>
              <a:t>Ausführung:</a:t>
            </a:r>
            <a:r>
              <a:rPr lang="de-DE" sz="1200" kern="1200" dirty="0" smtClean="0">
                <a:solidFill>
                  <a:schemeClr val="tx1"/>
                </a:solidFill>
                <a:effectLst/>
                <a:latin typeface="+mn-lt"/>
                <a:ea typeface="+mn-ea"/>
                <a:cs typeface="+mn-cs"/>
              </a:rPr>
              <a:t> Heben Sie das äußere Bein gerade nach oben an und bewegen Sie es so, als würden Sie wie beim Fahrradfahren in die Pedale treten. Bewegen Sie Ihr Fußgelenk aktiv mit! Anschließend ist das andere Bein dran.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effectLst/>
                <a:latin typeface="+mn-lt"/>
                <a:ea typeface="+mn-ea"/>
                <a:cs typeface="+mn-cs"/>
              </a:rPr>
              <a:t>Variationen:</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Katalog 1: -</a:t>
            </a:r>
          </a:p>
          <a:p>
            <a:r>
              <a:rPr lang="de-DE" sz="1200" kern="1200" dirty="0" smtClean="0">
                <a:solidFill>
                  <a:schemeClr val="tx1"/>
                </a:solidFill>
                <a:effectLst/>
                <a:latin typeface="+mn-lt"/>
                <a:ea typeface="+mn-ea"/>
                <a:cs typeface="+mn-cs"/>
              </a:rPr>
              <a:t>Katalog 2 und 3: Augen schließen</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3061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a:t>
            </a:r>
            <a:r>
              <a:rPr lang="de-DE" sz="1200" b="1" u="sng" kern="1200" dirty="0" err="1" smtClean="0">
                <a:solidFill>
                  <a:schemeClr val="tx1"/>
                </a:solidFill>
                <a:effectLst/>
                <a:latin typeface="+mn-lt"/>
                <a:ea typeface="+mn-ea"/>
                <a:cs typeface="+mn-cs"/>
              </a:rPr>
              <a:t>Sitzdehner</a:t>
            </a:r>
            <a:r>
              <a:rPr lang="de-DE" sz="1200" b="1" u="sng" kern="1200" dirty="0" smtClean="0">
                <a:solidFill>
                  <a:schemeClr val="tx1"/>
                </a:solidFill>
                <a:effectLst/>
                <a:latin typeface="+mn-lt"/>
                <a:ea typeface="+mn-ea"/>
                <a:cs typeface="+mn-cs"/>
              </a:rPr>
              <a:t>“</a:t>
            </a:r>
            <a:r>
              <a:rPr lang="de-DE" sz="1200" u="none"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Seite 2 Mal 15 Sekunden)</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Setzen Sie sich auf die vordere Hälfte eines Stuhls. Das linke Bein ist aufgestellt. Das rechte Bein ist gestreckt und zeigt leicht zur Seite.</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Neigen Sie sich nach vorne und versuchen Sie mit möglichst geradem Rücken mit Ihrer rechten Hand die rechte Fußspitze zu berühren. Der linke Arm liegt auf dem linken Oberschenkel. Halten Sie diese Position für 15 Sekunden und wechseln Sie anschließend die Seite.</a:t>
            </a:r>
          </a:p>
          <a:p>
            <a:r>
              <a:rPr lang="de-DE" sz="1200" b="1" kern="1200" dirty="0" smtClean="0">
                <a:solidFill>
                  <a:schemeClr val="tx1"/>
                </a:solidFill>
                <a:effectLst/>
                <a:latin typeface="+mn-lt"/>
                <a:ea typeface="+mn-ea"/>
                <a:cs typeface="+mn-cs"/>
              </a:rPr>
              <a:t>Variation:</a:t>
            </a:r>
            <a:r>
              <a:rPr lang="de-DE" sz="1200" kern="1200" dirty="0" smtClean="0">
                <a:solidFill>
                  <a:schemeClr val="tx1"/>
                </a:solidFill>
                <a:effectLst/>
                <a:latin typeface="+mn-lt"/>
                <a:ea typeface="+mn-ea"/>
                <a:cs typeface="+mn-cs"/>
              </a:rPr>
              <a:t> Versuchen Sie mit beiden Händen gleichzeitig die Fußspitze zu berühren.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„Seitneige“</a:t>
            </a:r>
            <a:r>
              <a:rPr lang="de-DE" sz="1200" u="none"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Seite 4 Mal) </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gerade hin. Die Arme hängen an Ihrer Körperseite herunter. Die Beine stehen etwas mehr als schulterbreit auseinander.</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Strecken Sie den linken Arm gerade nach oben. Neigen Sie nun Ihren Körper so weit wie möglich nach rechts. Begeben Sie sich danach wieder langsam in die Ausgangsposition. Versuchen Sie nicht in der Hüfte abzuknicken und nicht nach vorne oder hinten auszuweichen. Anschließend führen Sie die Übung bitte mit der anderen Seite durch.</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„Hula-Hoop“</a:t>
            </a:r>
            <a:r>
              <a:rPr lang="de-DE" sz="1200" u="none"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(10 Mal nach rechts und links)</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gerade hin. Die Arme stemmen Sie bitte in die Hüfte. Die Beine stehen etwa schulterbreit auseinander.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Bewegen Sie Ihre Hüfte so im Kreis, als wenn Sie in Zeitlupe einen Hula-Hoop-Reifen um ihren Körper rotieren lassen würden. Zuerst 10 Mal im Uhrzeigersinn, danach 10 Mal gegen den Uhrzeigersinn. Achten Sie auf einen langsamen und gründlichen Bewegungsablauf.</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1346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„Öffnen und Schließen“</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(10 Mal, 2 Durchgänge)</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Bitte nehmen Sie auf einem Stuhl Platz. Die Füße sind aufgestellt. Zwischen Ober- und Unterschenkel sollte ein rechter Winkel entstehen.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Strecken Sie beide Arme auf Schulterhöhe nach außen. Die Handflächen zeigen nach oben. Der Rücken ist gerade. Das Brustbein schieben Sie nach vorne. Halten Sie die Position für ein paar Sekunden. Danach bringen Sie die Arme überkreuzt auf Ihren Oberschenkeln zusammen und runden Ihren Rücken. Versuchen Sie Ihr Kinn soweit wie möglich an die Brust zu bewegen. Halten Sie in dieser Position kurz inne. Sie sollten ein Ziehen im Rücken und im Nacken verspüren. Anschließend richten Sie sich wieder auf.</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„Rücken tippen“</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(5 Mal pro Seite, 2 Durchgänge) </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gerade hin. Die Arme hängen an Ihrer Körperseite herunter.</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Bewegen Sie einen Arm nach oben und versuchen Sie mit der Hand an Ihren oberen Rücken zu tippen. Je weiter Sie mit den Fingern an der Wirbelsäule nach unten wandern, desto intensiver wird die Übung. Danach wechseln Sie die Seite.</a:t>
            </a:r>
          </a:p>
          <a:p>
            <a:r>
              <a:rPr lang="de-DE" sz="1200" b="1" u="sng" kern="1200" dirty="0" smtClean="0">
                <a:solidFill>
                  <a:schemeClr val="tx1"/>
                </a:solidFill>
                <a:effectLst/>
                <a:latin typeface="+mn-lt"/>
                <a:ea typeface="+mn-ea"/>
                <a:cs typeface="+mn-cs"/>
              </a:rPr>
              <a:t>„Armkreise“</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Arm 10 Kreise nach vorne und hinten, 2 Durchgänge)</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gerade hin. Die Arme hängen an Ihrer Körperseite herunter.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Lassen Sie beide Arme im Wechsel erst vorwärts und dann rückwärts kreisen.</a:t>
            </a:r>
          </a:p>
          <a:p>
            <a:endParaRPr lang="de-DE" b="0" i="0" u="non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649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„Hände Hoch“</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 Mal 20 Sekunden)</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mit dem Rücken an eine Wand. Das Gesäß und die Schulterblätter sollen eng an der Wand anliegen.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Versuchen Sie nun Ihre Arme so nah wie möglich an die Wand zu heben, ohne dass sich die Position Ihres Rückens verändert und Sie ins Hohlkreuz fallen. Die Oberarme befinden sich auf Schulterhöhe und die Unterarme stehen im rechten Winkel zu den Oberarmen. Halten Sie die Arme so nah wie möglich an die Wand. Sie sollten ein Ziehen in den Schultern verspüren.</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„Arme zur Seite“</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Seite 20 Sekunden, 2 Durchgänge)</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Stellen Sie sich gerade hin. Halten Sie einen Arm waagerecht und möglichst gestreckt zur anderen Seite gerichtet vor die Brust. Greifen Sie nun mit der Hand des anderen Armes an den Ellbogen.</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Führen Sie mit Ihrer Hand den Ellbogen nun sanft in Richtung Ihrer Brust. Ihr Kinn sollte fast auf der Schulter des zu dehnenden Armes liegen. Halten Sie die Position für 20 Sekunden. Sie sollten ein leichtes Ziehen im Bereich der Schulter des gestreckten Armes spüren. Wechseln Sie anschließend die Seite.</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„Brust-Stretching“ </a:t>
            </a:r>
            <a:r>
              <a:rPr lang="de-DE" sz="1200" kern="1200" dirty="0" smtClean="0">
                <a:solidFill>
                  <a:schemeClr val="tx1"/>
                </a:solidFill>
                <a:effectLst/>
                <a:latin typeface="+mn-lt"/>
                <a:ea typeface="+mn-ea"/>
                <a:cs typeface="+mn-cs"/>
              </a:rPr>
              <a:t>(pro Seite 20 Sekunden, 2 Durchgänge)</a:t>
            </a:r>
          </a:p>
          <a:p>
            <a:r>
              <a:rPr lang="de-DE" sz="1200" b="1" kern="1200" dirty="0" smtClean="0">
                <a:solidFill>
                  <a:schemeClr val="tx1"/>
                </a:solidFill>
                <a:effectLst/>
                <a:latin typeface="+mn-lt"/>
                <a:ea typeface="+mn-ea"/>
                <a:cs typeface="+mn-cs"/>
              </a:rPr>
              <a:t>AP: </a:t>
            </a:r>
            <a:r>
              <a:rPr lang="de-DE" sz="1200" kern="1200" dirty="0" smtClean="0">
                <a:solidFill>
                  <a:schemeClr val="tx1"/>
                </a:solidFill>
                <a:effectLst/>
                <a:latin typeface="+mn-lt"/>
                <a:ea typeface="+mn-ea"/>
                <a:cs typeface="+mn-cs"/>
              </a:rPr>
              <a:t>Stellen Sie sich bitte seitlich an eine Wand. Positionieren Sie die wandnähere Handfläche etwas oberhalb Ihrer Schulter so an die Wand, dass Ihr Arm neben Ihrem Körper an der Wand liegt. Lassen Sie den Ellbogen leicht gebeugt.</a:t>
            </a:r>
          </a:p>
          <a:p>
            <a:r>
              <a:rPr lang="de-DE" sz="1200" b="1" kern="1200" dirty="0" smtClean="0">
                <a:solidFill>
                  <a:schemeClr val="tx1"/>
                </a:solidFill>
                <a:effectLst/>
                <a:latin typeface="+mn-lt"/>
                <a:ea typeface="+mn-ea"/>
                <a:cs typeface="+mn-cs"/>
              </a:rPr>
              <a:t>A: </a:t>
            </a:r>
            <a:r>
              <a:rPr lang="de-DE" sz="1200" kern="1200" dirty="0" smtClean="0">
                <a:solidFill>
                  <a:schemeClr val="tx1"/>
                </a:solidFill>
                <a:effectLst/>
                <a:latin typeface="+mn-lt"/>
                <a:ea typeface="+mn-ea"/>
                <a:cs typeface="+mn-cs"/>
              </a:rPr>
              <a:t>Drehen Sie sich langsam mit Ihrem Oberkörper von der Wand weg. Sie sollten ein Ziehen in der Brust und dem Oberarm verspüren. Halten Sie diese Position ein paar Sekunden und wechseln Sie dann die Seite.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071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„Handstrecken“</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Arm 10 Sekunden, 2 Durchgänge)</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Strecken Sie den rechten Arm nach vorne aus, so dass der Handrücken nach oben zeigt. Ballen Sie Ihre Hand zu einer Faust.</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Bewegen Sie Ihre Faust Richtung Boden. Drücken Sie nun mit der linken Hand Ihre Faust in Richtung Ihres Körpers. Sie sollten ein Ziehen im Unterarm spüren. Wechseln Sie anschließend die Seite.</a:t>
            </a:r>
          </a:p>
          <a:p>
            <a:endParaRPr lang="de-DE" sz="1200" kern="1200" dirty="0" smtClean="0">
              <a:solidFill>
                <a:schemeClr val="tx1"/>
              </a:solidFill>
              <a:effectLst/>
              <a:latin typeface="+mn-lt"/>
              <a:ea typeface="+mn-ea"/>
              <a:cs typeface="+mn-cs"/>
            </a:endParaRPr>
          </a:p>
          <a:p>
            <a:r>
              <a:rPr lang="de-DE" sz="1200" b="1" u="sng" kern="1200" dirty="0" smtClean="0">
                <a:solidFill>
                  <a:schemeClr val="tx1"/>
                </a:solidFill>
                <a:effectLst/>
                <a:latin typeface="+mn-lt"/>
                <a:ea typeface="+mn-ea"/>
                <a:cs typeface="+mn-cs"/>
              </a:rPr>
              <a:t>„Handbeugen“</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 Arm 10 Sekunden, 2 Durchgänge)</a:t>
            </a:r>
          </a:p>
          <a:p>
            <a:r>
              <a:rPr lang="de-DE" sz="1200" b="1" kern="1200" dirty="0" smtClean="0">
                <a:solidFill>
                  <a:schemeClr val="tx1"/>
                </a:solidFill>
                <a:effectLst/>
                <a:latin typeface="+mn-lt"/>
                <a:ea typeface="+mn-ea"/>
                <a:cs typeface="+mn-cs"/>
              </a:rPr>
              <a:t>AP:</a:t>
            </a:r>
            <a:r>
              <a:rPr lang="de-DE" sz="1200" kern="1200" dirty="0" smtClean="0">
                <a:solidFill>
                  <a:schemeClr val="tx1"/>
                </a:solidFill>
                <a:effectLst/>
                <a:latin typeface="+mn-lt"/>
                <a:ea typeface="+mn-ea"/>
                <a:cs typeface="+mn-cs"/>
              </a:rPr>
              <a:t> Strecken Sie den rechten Arm nach vorne aus, so dass der Handrücken nach unten zeigt. </a:t>
            </a:r>
          </a:p>
          <a:p>
            <a:r>
              <a:rPr lang="de-DE" sz="1200" b="1" kern="1200" dirty="0" smtClean="0">
                <a:solidFill>
                  <a:schemeClr val="tx1"/>
                </a:solidFill>
                <a:effectLst/>
                <a:latin typeface="+mn-lt"/>
                <a:ea typeface="+mn-ea"/>
                <a:cs typeface="+mn-cs"/>
              </a:rPr>
              <a:t>A:</a:t>
            </a:r>
            <a:r>
              <a:rPr lang="de-DE" sz="1200" kern="1200" dirty="0" smtClean="0">
                <a:solidFill>
                  <a:schemeClr val="tx1"/>
                </a:solidFill>
                <a:effectLst/>
                <a:latin typeface="+mn-lt"/>
                <a:ea typeface="+mn-ea"/>
                <a:cs typeface="+mn-cs"/>
              </a:rPr>
              <a:t> Bewegen Sie Ihre Hand Richtung Boden. Drücken Sie nun mit der linken Hand die Finger der rechten Hand in Richtung Ihres Körpers. Sie sollten ein Ziehen im Unterarm spüren. Wechseln Sie anschließend die Seite.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FF5A2-CDB4-4AF2-8C7C-3884E0D832C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740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[Hinweis an Vortragende]: Informationen über Möglichkeiten zur Bewegung zur Bewegung im jeweiligen Stadtteil der Teilnehmenden bereitzustellen, ist eine Empfehlung des PROMOTE-Teams</a:t>
            </a:r>
          </a:p>
        </p:txBody>
      </p:sp>
      <p:sp>
        <p:nvSpPr>
          <p:cNvPr id="4" name="Foliennummernplatzhalter 3"/>
          <p:cNvSpPr>
            <a:spLocks noGrp="1"/>
          </p:cNvSpPr>
          <p:nvPr>
            <p:ph type="sldNum" sz="quarter" idx="10"/>
          </p:nvPr>
        </p:nvSpPr>
        <p:spPr/>
        <p:txBody>
          <a:bodyPr/>
          <a:lstStyle/>
          <a:p>
            <a:fld id="{95DFF5A2-CDB4-4AF2-8C7C-3884E0D832C7}" type="slidenum">
              <a:rPr lang="de-DE" smtClean="0"/>
              <a:pPr/>
              <a:t>4</a:t>
            </a:fld>
            <a:endParaRPr lang="de-DE"/>
          </a:p>
        </p:txBody>
      </p:sp>
    </p:spTree>
    <p:extLst>
      <p:ext uri="{BB962C8B-B14F-4D97-AF65-F5344CB8AC3E}">
        <p14:creationId xmlns:p14="http://schemas.microsoft.com/office/powerpoint/2010/main" val="111529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300"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5</a:t>
            </a:fld>
            <a:endParaRPr lang="de-DE"/>
          </a:p>
        </p:txBody>
      </p:sp>
    </p:spTree>
    <p:extLst>
      <p:ext uri="{BB962C8B-B14F-4D97-AF65-F5344CB8AC3E}">
        <p14:creationId xmlns:p14="http://schemas.microsoft.com/office/powerpoint/2010/main" val="226852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Quellen der Bewegungsempfehlungen:</a:t>
            </a:r>
          </a:p>
          <a:p>
            <a:pPr marL="636845" marR="0" lvl="1" indent="-179645"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de-DE" sz="1800" i="1" dirty="0">
                <a:effectLst/>
                <a:latin typeface="Times New Roman" panose="02020603050405020304" pitchFamily="18" charset="0"/>
                <a:ea typeface="Calibri" panose="020F0502020204030204" pitchFamily="34" charset="0"/>
                <a:cs typeface="Arial" panose="020B0604020202020204" pitchFamily="34" charset="0"/>
              </a:rPr>
              <a:t>Arbeitsgruppe „Bewegungsförderung im Alltag“. Menschen in Bewegung bringen - Nationale Empfehlungen für Bewegung und Bewegungsförderung 2019.</a:t>
            </a:r>
            <a:endParaRPr lang="en-GB" sz="1200" i="1" dirty="0">
              <a:effectLst/>
              <a:latin typeface="Times New Roman" panose="02020603050405020304" pitchFamily="18" charset="0"/>
              <a:ea typeface="Calibri" panose="020F0502020204030204" pitchFamily="34" charset="0"/>
              <a:cs typeface="Arial" panose="020B0604020202020204" pitchFamily="34" charset="0"/>
            </a:endParaRPr>
          </a:p>
          <a:p>
            <a:pPr marL="636845" lvl="1" indent="-179645">
              <a:buFont typeface="Symbol" panose="05050102010706020507" pitchFamily="18" charset="2"/>
              <a:buChar char="-"/>
            </a:pPr>
            <a:r>
              <a:rPr lang="en-GB" sz="1200" i="1" dirty="0">
                <a:effectLst/>
                <a:latin typeface="Times New Roman" panose="02020603050405020304" pitchFamily="18" charset="0"/>
                <a:ea typeface="Calibri" panose="020F0502020204030204" pitchFamily="34" charset="0"/>
                <a:cs typeface="Arial" panose="020B0604020202020204" pitchFamily="34" charset="0"/>
              </a:rPr>
              <a:t>World Health Organization. Global recommendations on physical activity for health. Geneva: 2010.</a:t>
            </a: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pPr marL="636845" lvl="1" indent="-179645">
              <a:buFont typeface="Symbol" panose="05050102010706020507" pitchFamily="18" charset="2"/>
              <a:buChar char="-"/>
            </a:pPr>
            <a:r>
              <a:rPr lang="en-GB" sz="1200" i="1" dirty="0">
                <a:effectLst/>
                <a:latin typeface="Times New Roman" panose="02020603050405020304" pitchFamily="18" charset="0"/>
                <a:ea typeface="Calibri" panose="020F0502020204030204" pitchFamily="34" charset="0"/>
                <a:cs typeface="Arial" panose="020B0604020202020204" pitchFamily="34" charset="0"/>
              </a:rPr>
              <a:t>World Health Organization. WHO Guidelines on physical activity and sedentary behaviour. Geneva: 2020.</a:t>
            </a: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6</a:t>
            </a:fld>
            <a:endParaRPr lang="de-DE"/>
          </a:p>
        </p:txBody>
      </p:sp>
    </p:spTree>
    <p:extLst>
      <p:ext uri="{BB962C8B-B14F-4D97-AF65-F5344CB8AC3E}">
        <p14:creationId xmlns:p14="http://schemas.microsoft.com/office/powerpoint/2010/main" val="21624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7</a:t>
            </a:fld>
            <a:endParaRPr lang="de-DE"/>
          </a:p>
        </p:txBody>
      </p:sp>
    </p:spTree>
    <p:extLst>
      <p:ext uri="{BB962C8B-B14F-4D97-AF65-F5344CB8AC3E}">
        <p14:creationId xmlns:p14="http://schemas.microsoft.com/office/powerpoint/2010/main" val="21624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58108" eaLnBrk="0" fontAlgn="base" hangingPunct="0">
              <a:spcBef>
                <a:spcPct val="30000"/>
              </a:spcBef>
              <a:spcAft>
                <a:spcPct val="0"/>
              </a:spcAft>
              <a:defRPr/>
            </a:pPr>
            <a:r>
              <a:rPr lang="de-DE" sz="1000" dirty="0"/>
              <a:t>Zum Beispiel</a:t>
            </a:r>
            <a:r>
              <a:rPr lang="de-DE" sz="1000" baseline="0" dirty="0"/>
              <a:t> legen viele Menschen einen Schwerpunkt auf Ausdauer (z.B. indem sie viel Fahrrad fahren oder wandern), aber die Mischung macht es. D.h. neben der Ausdauer sollten Sie auch Ihre Kraft, Ihr Gleichgewicht und Ihre Beweglichkeit trainieren. </a:t>
            </a:r>
          </a:p>
          <a:p>
            <a:endParaRPr lang="de-DE" dirty="0"/>
          </a:p>
        </p:txBody>
      </p:sp>
      <p:sp>
        <p:nvSpPr>
          <p:cNvPr id="4" name="Foliennummernplatzhalter 3"/>
          <p:cNvSpPr>
            <a:spLocks noGrp="1"/>
          </p:cNvSpPr>
          <p:nvPr>
            <p:ph type="sldNum" sz="quarter" idx="10"/>
          </p:nvPr>
        </p:nvSpPr>
        <p:spPr/>
        <p:txBody>
          <a:bodyPr/>
          <a:lstStyle/>
          <a:p>
            <a:pPr>
              <a:defRPr/>
            </a:pPr>
            <a:fld id="{03531688-3272-4B1D-AF7A-CECCB0CC6F31}" type="slidenum">
              <a:rPr lang="de-DE" smtClean="0"/>
              <a:pPr>
                <a:defRPr/>
              </a:pPr>
              <a:t>8</a:t>
            </a:fld>
            <a:endParaRPr lang="de-DE" dirty="0"/>
          </a:p>
        </p:txBody>
      </p:sp>
    </p:spTree>
    <p:extLst>
      <p:ext uri="{BB962C8B-B14F-4D97-AF65-F5344CB8AC3E}">
        <p14:creationId xmlns:p14="http://schemas.microsoft.com/office/powerpoint/2010/main" val="2531566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95DFF5A2-CDB4-4AF2-8C7C-3884E0D832C7}" type="slidenum">
              <a:rPr lang="de-DE" smtClean="0"/>
              <a:pPr/>
              <a:t>9</a:t>
            </a:fld>
            <a:endParaRPr lang="de-DE"/>
          </a:p>
        </p:txBody>
      </p:sp>
    </p:spTree>
    <p:extLst>
      <p:ext uri="{BB962C8B-B14F-4D97-AF65-F5344CB8AC3E}">
        <p14:creationId xmlns:p14="http://schemas.microsoft.com/office/powerpoint/2010/main" val="216246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ctrTitle" hasCustomPrompt="1"/>
          </p:nvPr>
        </p:nvSpPr>
        <p:spPr>
          <a:xfrm>
            <a:off x="720000" y="1340768"/>
            <a:ext cx="10752000" cy="2160000"/>
          </a:xfrm>
          <a:prstGeom prst="rect">
            <a:avLst/>
          </a:prstGeom>
        </p:spPr>
        <p:txBody>
          <a:bodyPr lIns="0" tIns="0" rIns="0" bIns="0" anchor="ctr"/>
          <a:lstStyle>
            <a:lvl1pPr algn="ctr">
              <a:spcBef>
                <a:spcPts val="0"/>
              </a:spcBef>
              <a:spcAft>
                <a:spcPts val="0"/>
              </a:spcAft>
              <a:defRPr b="1" cap="small" baseline="0">
                <a:ln w="6350">
                  <a:solidFill>
                    <a:schemeClr val="tx1">
                      <a:lumMod val="75000"/>
                      <a:lumOff val="25000"/>
                    </a:schemeClr>
                  </a:solidFill>
                </a:ln>
                <a:solidFill>
                  <a:srgbClr val="0078AE"/>
                </a:solidFill>
                <a:latin typeface="Helvetica" pitchFamily="34" charset="0"/>
              </a:defRPr>
            </a:lvl1pPr>
          </a:lstStyle>
          <a:p>
            <a:pPr lvl="0"/>
            <a:r>
              <a:rPr lang="de-DE" altLang="en-US" noProof="0" dirty="0"/>
              <a:t>Klicken Sie, um den Titel zu bearbeiten.</a:t>
            </a:r>
          </a:p>
        </p:txBody>
      </p:sp>
      <p:sp>
        <p:nvSpPr>
          <p:cNvPr id="8195" name="Rectangle 3"/>
          <p:cNvSpPr>
            <a:spLocks noGrp="1" noChangeArrowheads="1"/>
          </p:cNvSpPr>
          <p:nvPr>
            <p:ph type="subTitle" idx="1"/>
          </p:nvPr>
        </p:nvSpPr>
        <p:spPr>
          <a:xfrm>
            <a:off x="720000" y="3861048"/>
            <a:ext cx="10752000" cy="2088000"/>
          </a:xfrm>
        </p:spPr>
        <p:txBody>
          <a:bodyPr lIns="0" tIns="0" rIns="0" bIns="0"/>
          <a:lstStyle>
            <a:lvl1pPr marL="0" indent="0" algn="ctr">
              <a:spcBef>
                <a:spcPts val="0"/>
              </a:spcBef>
              <a:spcAft>
                <a:spcPts val="0"/>
              </a:spcAft>
              <a:buFont typeface="Wingdings" pitchFamily="2" charset="2"/>
              <a:buNone/>
              <a:defRPr>
                <a:solidFill>
                  <a:schemeClr val="tx1">
                    <a:lumMod val="75000"/>
                    <a:lumOff val="25000"/>
                  </a:schemeClr>
                </a:solidFill>
                <a:latin typeface="Helvetica" pitchFamily="34" charset="0"/>
              </a:defRPr>
            </a:lvl1pPr>
          </a:lstStyle>
          <a:p>
            <a:pPr lvl="0"/>
            <a:r>
              <a:rPr lang="de-DE" altLang="en-US" noProof="0" dirty="0"/>
              <a:t>Klicken Sie, um das Format des Untertitel-Masters zu bearbeiten.</a:t>
            </a:r>
          </a:p>
        </p:txBody>
      </p:sp>
      <p:sp>
        <p:nvSpPr>
          <p:cNvPr id="12" name="Text Box 13"/>
          <p:cNvSpPr txBox="1">
            <a:spLocks noChangeArrowheads="1"/>
          </p:cNvSpPr>
          <p:nvPr userDrawn="1"/>
        </p:nvSpPr>
        <p:spPr bwMode="auto">
          <a:xfrm>
            <a:off x="11136000" y="792016"/>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2" name="Grafik 1" descr="aequipa_powerpoint2 - Windows-Fotoanzeige"/>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0" t="10000" r="3857" b="12392"/>
          <a:stretch/>
        </p:blipFill>
        <p:spPr>
          <a:xfrm>
            <a:off x="8400257" y="0"/>
            <a:ext cx="3798505" cy="1275878"/>
          </a:xfrm>
          <a:prstGeom prst="rect">
            <a:avLst/>
          </a:prstGeom>
        </p:spPr>
      </p:pic>
      <p:pic>
        <p:nvPicPr>
          <p:cNvPr id="3" name="Grafik 2" descr="aequipa_powerpoint2 - Windows-Fotoanzeige"/>
          <p:cNvPicPr>
            <a:picLocks noChangeAspect="1"/>
          </p:cNvPicPr>
          <p:nvPr userDrawn="1"/>
        </p:nvPicPr>
        <p:blipFill rotWithShape="1">
          <a:blip r:embed="rId4" cstate="print">
            <a:extLst>
              <a:ext uri="{28A0092B-C50C-407E-A947-70E740481C1C}">
                <a14:useLocalDpi xmlns:a14="http://schemas.microsoft.com/office/drawing/2010/main" val="0"/>
              </a:ext>
            </a:extLst>
          </a:blip>
          <a:srcRect l="3642" t="20898" r="56723" b="49868"/>
          <a:stretch/>
        </p:blipFill>
        <p:spPr>
          <a:xfrm>
            <a:off x="1" y="0"/>
            <a:ext cx="8400256" cy="1275878"/>
          </a:xfrm>
          <a:prstGeom prst="rect">
            <a:avLst/>
          </a:prstGeom>
        </p:spPr>
      </p:pic>
      <p:pic>
        <p:nvPicPr>
          <p:cNvPr id="1027" name="Picture 3" descr="G:\AEQUIPA\Ablage\Logo\logo bmbf\gef_BMBF_e_rgb_jpg\BMBF_RGB_Gef_M_e.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305876" y="5985284"/>
            <a:ext cx="1329267"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3"/>
          <p:cNvPicPr/>
          <p:nvPr userDrawn="1"/>
        </p:nvPicPr>
        <p:blipFill>
          <a:blip r:embed="rId6"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905418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Diagramm oder Organigramm">
    <p:spTree>
      <p:nvGrpSpPr>
        <p:cNvPr id="1" name=""/>
        <p:cNvGrpSpPr/>
        <p:nvPr/>
      </p:nvGrpSpPr>
      <p:grpSpPr>
        <a:xfrm>
          <a:off x="0" y="0"/>
          <a:ext cx="0" cy="0"/>
          <a:chOff x="0" y="0"/>
          <a:chExt cx="0" cy="0"/>
        </a:xfrm>
      </p:grpSpPr>
      <p:pic>
        <p:nvPicPr>
          <p:cNvPr id="5122"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martArt-Platzhalter 2"/>
          <p:cNvSpPr>
            <a:spLocks noGrp="1"/>
          </p:cNvSpPr>
          <p:nvPr>
            <p:ph type="dgm" idx="1"/>
          </p:nvPr>
        </p:nvSpPr>
        <p:spPr>
          <a:xfrm>
            <a:off x="720000" y="1368000"/>
            <a:ext cx="10752000" cy="4689292"/>
          </a:xfrm>
        </p:spPr>
        <p:txBody>
          <a:bodyPr/>
          <a:lstStyle/>
          <a:p>
            <a:pPr lvl="0"/>
            <a:endParaRPr lang="de-DE" noProof="0"/>
          </a:p>
        </p:txBody>
      </p:sp>
      <p:sp>
        <p:nvSpPr>
          <p:cNvPr id="43"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7"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6" name="Text Box 13"/>
          <p:cNvSpPr txBox="1">
            <a:spLocks noChangeArrowheads="1"/>
          </p:cNvSpPr>
          <p:nvPr userDrawn="1"/>
        </p:nvSpPr>
        <p:spPr bwMode="auto">
          <a:xfrm>
            <a:off x="11260888" y="6299886"/>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7"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322248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xt und Inhalt">
    <p:spTree>
      <p:nvGrpSpPr>
        <p:cNvPr id="1" name=""/>
        <p:cNvGrpSpPr/>
        <p:nvPr/>
      </p:nvGrpSpPr>
      <p:grpSpPr>
        <a:xfrm>
          <a:off x="0" y="0"/>
          <a:ext cx="0" cy="0"/>
          <a:chOff x="0" y="0"/>
          <a:chExt cx="0" cy="0"/>
        </a:xfrm>
      </p:grpSpPr>
      <p:pic>
        <p:nvPicPr>
          <p:cNvPr id="6146"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sz="half" idx="1"/>
          </p:nvPr>
        </p:nvSpPr>
        <p:spPr>
          <a:xfrm>
            <a:off x="720000" y="1368000"/>
            <a:ext cx="5232000" cy="461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solidFill>
                  <a:schemeClr val="tx1">
                    <a:lumMod val="75000"/>
                    <a:lumOff val="25000"/>
                  </a:schemeClr>
                </a:solidFill>
              </a:defRPr>
            </a:lvl1pPr>
            <a:lvl2pPr>
              <a:defRPr lang="de-DE" dirty="0" smtClean="0">
                <a:solidFill>
                  <a:schemeClr val="tx1">
                    <a:lumMod val="75000"/>
                    <a:lumOff val="25000"/>
                  </a:schemeClr>
                </a:solidFill>
              </a:defRPr>
            </a:lvl2pPr>
            <a:lvl3pPr>
              <a:defRPr lang="de-DE" dirty="0" smtClean="0">
                <a:solidFill>
                  <a:schemeClr val="tx1">
                    <a:lumMod val="75000"/>
                    <a:lumOff val="25000"/>
                  </a:schemeClr>
                </a:solidFill>
              </a:defRPr>
            </a:lvl3pPr>
            <a:lvl4pPr>
              <a:defRPr lang="de-DE" dirty="0" smtClean="0">
                <a:solidFill>
                  <a:schemeClr val="tx1">
                    <a:lumMod val="75000"/>
                    <a:lumOff val="25000"/>
                  </a:schemeClr>
                </a:solidFill>
              </a:defRPr>
            </a:lvl4pPr>
            <a:lvl5pPr>
              <a:defRPr lang="de-DE" dirty="0">
                <a:solidFill>
                  <a:schemeClr val="tx1">
                    <a:lumMod val="75000"/>
                    <a:lumOff val="25000"/>
                  </a:schemeClr>
                </a:solidFill>
              </a:defRPr>
            </a:lvl5pPr>
          </a:lstStyle>
          <a:p>
            <a:pPr marL="358775" lvl="0">
              <a:spcBef>
                <a:spcPts val="300"/>
              </a:spcBef>
              <a:spcAft>
                <a:spcPts val="300"/>
              </a:spcAft>
              <a:buFont typeface="Arial" pitchFamily="34" charset="0"/>
              <a:buChar char="•"/>
            </a:pPr>
            <a:r>
              <a:rPr lang="de-DE" dirty="0"/>
              <a:t>Textmasterformat bearbeiten</a:t>
            </a:r>
          </a:p>
          <a:p>
            <a:pPr lvl="1">
              <a:spcBef>
                <a:spcPts val="300"/>
              </a:spcBef>
              <a:spcAft>
                <a:spcPts val="300"/>
              </a:spcAft>
            </a:pPr>
            <a:r>
              <a:rPr lang="de-DE" dirty="0"/>
              <a:t>Zweite Ebene</a:t>
            </a:r>
          </a:p>
          <a:p>
            <a:pPr marL="1008000" lvl="2" indent="-216000">
              <a:spcBef>
                <a:spcPts val="300"/>
              </a:spcBef>
              <a:spcAft>
                <a:spcPts val="300"/>
              </a:spcAft>
            </a:pPr>
            <a:r>
              <a:rPr lang="de-DE" dirty="0"/>
              <a:t>Dritte Ebene</a:t>
            </a:r>
          </a:p>
          <a:p>
            <a:pPr marL="1260000" lvl="3">
              <a:spcBef>
                <a:spcPts val="300"/>
              </a:spcBef>
            </a:pPr>
            <a:r>
              <a:rPr lang="de-DE" dirty="0"/>
              <a:t>Vierte Ebene</a:t>
            </a:r>
          </a:p>
          <a:p>
            <a:pPr marL="1512000" lvl="4">
              <a:spcBef>
                <a:spcPts val="300"/>
              </a:spcBef>
              <a:spcAft>
                <a:spcPts val="300"/>
              </a:spcAft>
            </a:pPr>
            <a:r>
              <a:rPr lang="de-DE" dirty="0"/>
              <a:t>Fünfte Ebene</a:t>
            </a:r>
          </a:p>
        </p:txBody>
      </p:sp>
      <p:sp>
        <p:nvSpPr>
          <p:cNvPr id="4" name="Inhaltsplatzhalter 3"/>
          <p:cNvSpPr>
            <a:spLocks noGrp="1"/>
          </p:cNvSpPr>
          <p:nvPr>
            <p:ph sz="half" idx="2"/>
          </p:nvPr>
        </p:nvSpPr>
        <p:spPr>
          <a:xfrm>
            <a:off x="6240000" y="1368000"/>
            <a:ext cx="5232000" cy="46532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solidFill>
                  <a:schemeClr val="tx1">
                    <a:lumMod val="75000"/>
                    <a:lumOff val="25000"/>
                  </a:schemeClr>
                </a:solidFill>
              </a:defRPr>
            </a:lvl1pPr>
            <a:lvl2pPr>
              <a:defRPr lang="de-DE" dirty="0" smtClean="0">
                <a:solidFill>
                  <a:schemeClr val="tx1">
                    <a:lumMod val="75000"/>
                    <a:lumOff val="25000"/>
                  </a:schemeClr>
                </a:solidFill>
              </a:defRPr>
            </a:lvl2pPr>
            <a:lvl3pPr>
              <a:defRPr lang="de-DE" dirty="0" smtClean="0">
                <a:solidFill>
                  <a:schemeClr val="tx1">
                    <a:lumMod val="75000"/>
                    <a:lumOff val="25000"/>
                  </a:schemeClr>
                </a:solidFill>
              </a:defRPr>
            </a:lvl3pPr>
            <a:lvl4pPr>
              <a:defRPr lang="de-DE" dirty="0" smtClean="0">
                <a:solidFill>
                  <a:schemeClr val="tx1">
                    <a:lumMod val="75000"/>
                    <a:lumOff val="25000"/>
                  </a:schemeClr>
                </a:solidFill>
              </a:defRPr>
            </a:lvl4pPr>
            <a:lvl5pPr>
              <a:defRPr lang="de-DE" dirty="0">
                <a:solidFill>
                  <a:schemeClr val="tx1">
                    <a:lumMod val="75000"/>
                    <a:lumOff val="25000"/>
                  </a:schemeClr>
                </a:solidFill>
              </a:defRPr>
            </a:lvl5pPr>
          </a:lstStyle>
          <a:p>
            <a:pPr marL="358775" lvl="0">
              <a:spcBef>
                <a:spcPts val="300"/>
              </a:spcBef>
              <a:spcAft>
                <a:spcPts val="300"/>
              </a:spcAft>
              <a:buFont typeface="Arial" pitchFamily="34" charset="0"/>
              <a:buChar char="•"/>
            </a:pPr>
            <a:r>
              <a:rPr lang="de-DE" dirty="0"/>
              <a:t>Textmasterformat bearbeiten</a:t>
            </a:r>
          </a:p>
          <a:p>
            <a:pPr lvl="1">
              <a:spcBef>
                <a:spcPts val="300"/>
              </a:spcBef>
              <a:spcAft>
                <a:spcPts val="300"/>
              </a:spcAft>
            </a:pPr>
            <a:r>
              <a:rPr lang="de-DE" dirty="0"/>
              <a:t>Zweite Ebene</a:t>
            </a:r>
          </a:p>
          <a:p>
            <a:pPr marL="1008000" lvl="2" indent="-216000">
              <a:spcBef>
                <a:spcPts val="300"/>
              </a:spcBef>
              <a:spcAft>
                <a:spcPts val="300"/>
              </a:spcAft>
            </a:pPr>
            <a:r>
              <a:rPr lang="de-DE" dirty="0"/>
              <a:t>Dritte Ebene</a:t>
            </a:r>
          </a:p>
          <a:p>
            <a:pPr marL="1260000" lvl="3">
              <a:spcBef>
                <a:spcPts val="300"/>
              </a:spcBef>
            </a:pPr>
            <a:r>
              <a:rPr lang="de-DE" dirty="0"/>
              <a:t>Vierte Ebene</a:t>
            </a:r>
          </a:p>
          <a:p>
            <a:pPr marL="1512000" lvl="4">
              <a:spcBef>
                <a:spcPts val="300"/>
              </a:spcBef>
              <a:spcAft>
                <a:spcPts val="300"/>
              </a:spcAft>
            </a:pPr>
            <a:r>
              <a:rPr lang="de-DE" dirty="0"/>
              <a:t>Fünfte Ebene</a:t>
            </a:r>
          </a:p>
        </p:txBody>
      </p:sp>
      <p:sp>
        <p:nvSpPr>
          <p:cNvPr id="44"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7"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8" name="Text Box 13"/>
          <p:cNvSpPr txBox="1">
            <a:spLocks noChangeArrowheads="1"/>
          </p:cNvSpPr>
          <p:nvPr userDrawn="1"/>
        </p:nvSpPr>
        <p:spPr bwMode="auto">
          <a:xfrm>
            <a:off x="11247116" y="6299886"/>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8"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211382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pic>
        <p:nvPicPr>
          <p:cNvPr id="7170"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Diagrammplatzhalter 2"/>
          <p:cNvSpPr>
            <a:spLocks noGrp="1"/>
          </p:cNvSpPr>
          <p:nvPr>
            <p:ph type="chart" idx="1"/>
          </p:nvPr>
        </p:nvSpPr>
        <p:spPr>
          <a:xfrm>
            <a:off x="665204" y="1368000"/>
            <a:ext cx="10752000" cy="4617284"/>
          </a:xfrm>
        </p:spPr>
        <p:txBody>
          <a:bodyPr/>
          <a:lstStyle/>
          <a:p>
            <a:pPr lvl="0"/>
            <a:endParaRPr lang="de-DE" noProof="0"/>
          </a:p>
        </p:txBody>
      </p:sp>
      <p:sp>
        <p:nvSpPr>
          <p:cNvPr id="43"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6"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7" name="Text Box 13"/>
          <p:cNvSpPr txBox="1">
            <a:spLocks noChangeArrowheads="1"/>
          </p:cNvSpPr>
          <p:nvPr userDrawn="1"/>
        </p:nvSpPr>
        <p:spPr bwMode="auto">
          <a:xfrm>
            <a:off x="11250284" y="6297819"/>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7"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403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pic>
        <p:nvPicPr>
          <p:cNvPr id="8194"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abellenplatzhalter 2"/>
          <p:cNvSpPr>
            <a:spLocks noGrp="1"/>
          </p:cNvSpPr>
          <p:nvPr>
            <p:ph type="tbl" idx="1"/>
          </p:nvPr>
        </p:nvSpPr>
        <p:spPr>
          <a:xfrm>
            <a:off x="720000" y="1368000"/>
            <a:ext cx="10752000" cy="4617284"/>
          </a:xfrm>
        </p:spPr>
        <p:txBody>
          <a:bodyPr/>
          <a:lstStyle/>
          <a:p>
            <a:pPr lvl="0"/>
            <a:endParaRPr lang="de-DE" noProof="0"/>
          </a:p>
        </p:txBody>
      </p:sp>
      <p:sp>
        <p:nvSpPr>
          <p:cNvPr id="43"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6"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7" name="Text Box 13"/>
          <p:cNvSpPr txBox="1">
            <a:spLocks noChangeArrowheads="1"/>
          </p:cNvSpPr>
          <p:nvPr userDrawn="1"/>
        </p:nvSpPr>
        <p:spPr bwMode="auto">
          <a:xfrm>
            <a:off x="11247116" y="6299886"/>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7"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435950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ctrTitle" hasCustomPrompt="1"/>
          </p:nvPr>
        </p:nvSpPr>
        <p:spPr>
          <a:xfrm>
            <a:off x="720000" y="1340768"/>
            <a:ext cx="10752000" cy="2160000"/>
          </a:xfrm>
          <a:prstGeom prst="rect">
            <a:avLst/>
          </a:prstGeom>
        </p:spPr>
        <p:txBody>
          <a:bodyPr lIns="0" tIns="0" rIns="0" bIns="0" anchor="ctr"/>
          <a:lstStyle>
            <a:lvl1pPr algn="ctr">
              <a:spcBef>
                <a:spcPts val="0"/>
              </a:spcBef>
              <a:spcAft>
                <a:spcPts val="0"/>
              </a:spcAft>
              <a:defRPr b="1" cap="small" baseline="0">
                <a:ln w="6350">
                  <a:solidFill>
                    <a:schemeClr val="tx1">
                      <a:lumMod val="75000"/>
                      <a:lumOff val="25000"/>
                    </a:schemeClr>
                  </a:solidFill>
                </a:ln>
                <a:solidFill>
                  <a:srgbClr val="0078AE"/>
                </a:solidFill>
                <a:latin typeface="Helvetica" pitchFamily="34" charset="0"/>
              </a:defRPr>
            </a:lvl1pPr>
          </a:lstStyle>
          <a:p>
            <a:pPr lvl="0"/>
            <a:r>
              <a:rPr lang="de-DE" altLang="en-US" noProof="0" dirty="0" smtClean="0"/>
              <a:t>Klicken Sie, um den Titel zu bearbeiten.</a:t>
            </a:r>
          </a:p>
        </p:txBody>
      </p:sp>
      <p:sp>
        <p:nvSpPr>
          <p:cNvPr id="8195" name="Rectangle 3"/>
          <p:cNvSpPr>
            <a:spLocks noGrp="1" noChangeArrowheads="1"/>
          </p:cNvSpPr>
          <p:nvPr>
            <p:ph type="subTitle" idx="1"/>
          </p:nvPr>
        </p:nvSpPr>
        <p:spPr>
          <a:xfrm>
            <a:off x="720000" y="3861048"/>
            <a:ext cx="10752000" cy="2088000"/>
          </a:xfrm>
        </p:spPr>
        <p:txBody>
          <a:bodyPr lIns="0" tIns="0" rIns="0" bIns="0"/>
          <a:lstStyle>
            <a:lvl1pPr marL="0" indent="0" algn="ctr">
              <a:spcBef>
                <a:spcPts val="0"/>
              </a:spcBef>
              <a:spcAft>
                <a:spcPts val="0"/>
              </a:spcAft>
              <a:buFont typeface="Wingdings" pitchFamily="2" charset="2"/>
              <a:buNone/>
              <a:defRPr>
                <a:solidFill>
                  <a:schemeClr val="tx1">
                    <a:lumMod val="75000"/>
                    <a:lumOff val="25000"/>
                  </a:schemeClr>
                </a:solidFill>
                <a:latin typeface="Helvetica" pitchFamily="34" charset="0"/>
              </a:defRPr>
            </a:lvl1pPr>
          </a:lstStyle>
          <a:p>
            <a:pPr lvl="0"/>
            <a:r>
              <a:rPr lang="de-DE" altLang="en-US" noProof="0" dirty="0" smtClean="0"/>
              <a:t>Klicken Sie, um das Format des Untertitel-Masters zu bearbeiten.</a:t>
            </a:r>
          </a:p>
        </p:txBody>
      </p:sp>
      <p:sp>
        <p:nvSpPr>
          <p:cNvPr id="12" name="Text Box 13"/>
          <p:cNvSpPr txBox="1">
            <a:spLocks noChangeArrowheads="1"/>
          </p:cNvSpPr>
          <p:nvPr userDrawn="1"/>
        </p:nvSpPr>
        <p:spPr bwMode="auto">
          <a:xfrm>
            <a:off x="11136000" y="792016"/>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2" name="Grafik 1" descr="aequipa_powerpoint2 - Windows-Fotoanzeige"/>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0" t="10000" r="3857" b="12392"/>
          <a:stretch/>
        </p:blipFill>
        <p:spPr>
          <a:xfrm>
            <a:off x="8400257" y="0"/>
            <a:ext cx="3798505" cy="1275878"/>
          </a:xfrm>
          <a:prstGeom prst="rect">
            <a:avLst/>
          </a:prstGeom>
        </p:spPr>
      </p:pic>
      <p:pic>
        <p:nvPicPr>
          <p:cNvPr id="3" name="Grafik 2" descr="aequipa_powerpoint2 - Windows-Fotoanzeige"/>
          <p:cNvPicPr>
            <a:picLocks noChangeAspect="1"/>
          </p:cNvPicPr>
          <p:nvPr userDrawn="1"/>
        </p:nvPicPr>
        <p:blipFill rotWithShape="1">
          <a:blip r:embed="rId4" cstate="print">
            <a:extLst>
              <a:ext uri="{28A0092B-C50C-407E-A947-70E740481C1C}">
                <a14:useLocalDpi xmlns:a14="http://schemas.microsoft.com/office/drawing/2010/main" val="0"/>
              </a:ext>
            </a:extLst>
          </a:blip>
          <a:srcRect l="3642" t="20898" r="56723" b="49868"/>
          <a:stretch/>
        </p:blipFill>
        <p:spPr>
          <a:xfrm>
            <a:off x="1" y="0"/>
            <a:ext cx="8400256" cy="1275878"/>
          </a:xfrm>
          <a:prstGeom prst="rect">
            <a:avLst/>
          </a:prstGeom>
        </p:spPr>
      </p:pic>
      <p:pic>
        <p:nvPicPr>
          <p:cNvPr id="1027" name="Picture 3" descr="G:\AEQUIPA\Ablage\Logo\logo bmbf\gef_BMBF_e_rgb_jpg\BMBF_RGB_Gef_M_e.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305876" y="5985284"/>
            <a:ext cx="1329267"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3"/>
          <p:cNvPicPr/>
          <p:nvPr userDrawn="1"/>
        </p:nvPicPr>
        <p:blipFill>
          <a:blip r:embed="rId6"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15127926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1026"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userDrawn="1"/>
        </p:nvSpPr>
        <p:spPr bwMode="auto">
          <a:xfrm>
            <a:off x="0" y="1143286"/>
            <a:ext cx="12192000" cy="17462"/>
          </a:xfrm>
          <a:prstGeom prst="rect">
            <a:avLst/>
          </a:prstGeom>
          <a:gradFill rotWithShape="1">
            <a:gsLst>
              <a:gs pos="0">
                <a:srgbClr val="DDDDDD"/>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de-DE" sz="3600">
              <a:solidFill>
                <a:srgbClr val="000000"/>
              </a:solidFill>
              <a:latin typeface="Times" pitchFamily="18" charset="0"/>
            </a:endParaRPr>
          </a:p>
        </p:txBody>
      </p:sp>
      <p:sp>
        <p:nvSpPr>
          <p:cNvPr id="3" name="Inhaltsplatzhalter 2"/>
          <p:cNvSpPr>
            <a:spLocks noGrp="1"/>
          </p:cNvSpPr>
          <p:nvPr>
            <p:ph idx="1"/>
          </p:nvPr>
        </p:nvSpPr>
        <p:spPr>
          <a:xfrm>
            <a:off x="720000" y="1368000"/>
            <a:ext cx="10752000" cy="461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8775" indent="-270000">
              <a:spcBef>
                <a:spcPts val="300"/>
              </a:spcBef>
              <a:spcAft>
                <a:spcPts val="300"/>
              </a:spcAft>
              <a:buFont typeface="Arial" pitchFamily="34" charset="0"/>
              <a:buChar char="•"/>
              <a:defRPr lang="de-DE" sz="2400" dirty="0" smtClean="0"/>
            </a:lvl1pPr>
            <a:lvl2pPr marL="720000" indent="-270000">
              <a:spcBef>
                <a:spcPts val="300"/>
              </a:spcBef>
              <a:spcAft>
                <a:spcPts val="300"/>
              </a:spcAft>
              <a:defRPr lang="de-DE" sz="2000" dirty="0" smtClean="0"/>
            </a:lvl2pPr>
            <a:lvl3pPr marL="1008000" indent="-216000">
              <a:spcBef>
                <a:spcPts val="300"/>
              </a:spcBef>
              <a:spcAft>
                <a:spcPts val="300"/>
              </a:spcAft>
              <a:defRPr lang="de-DE" sz="1800" dirty="0" smtClean="0"/>
            </a:lvl3pPr>
            <a:lvl4pPr marL="1260000" indent="-180000">
              <a:spcBef>
                <a:spcPts val="300"/>
              </a:spcBef>
              <a:spcAft>
                <a:spcPts val="300"/>
              </a:spcAft>
              <a:defRPr lang="de-DE" sz="1600" dirty="0" smtClean="0"/>
            </a:lvl4pPr>
            <a:lvl5pPr marL="1512000" indent="-179388">
              <a:spcBef>
                <a:spcPts val="300"/>
              </a:spcBef>
              <a:spcAft>
                <a:spcPts val="300"/>
              </a:spcAft>
              <a:defRPr lang="de-DE" sz="1600" dirty="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8"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30"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5" name="Text Box 13"/>
          <p:cNvSpPr txBox="1">
            <a:spLocks noChangeArrowheads="1"/>
          </p:cNvSpPr>
          <p:nvPr userDrawn="1"/>
        </p:nvSpPr>
        <p:spPr bwMode="auto">
          <a:xfrm>
            <a:off x="11232667" y="6297025"/>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8"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19221679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13" name="Rectangle 2"/>
          <p:cNvSpPr>
            <a:spLocks noGrp="1" noChangeArrowheads="1"/>
          </p:cNvSpPr>
          <p:nvPr>
            <p:ph type="ctrTitle"/>
          </p:nvPr>
        </p:nvSpPr>
        <p:spPr>
          <a:xfrm>
            <a:off x="720000" y="1368000"/>
            <a:ext cx="10752000" cy="1800000"/>
          </a:xfrm>
          <a:prstGeom prst="rect">
            <a:avLst/>
          </a:prstGeom>
        </p:spPr>
        <p:txBody>
          <a:bodyPr lIns="0" tIns="0" rIns="0" bIns="0" anchor="ctr"/>
          <a:lstStyle>
            <a:lvl1pPr algn="ctr">
              <a:spcBef>
                <a:spcPts val="0"/>
              </a:spcBef>
              <a:spcAft>
                <a:spcPts val="0"/>
              </a:spcAft>
              <a:defRPr sz="2800">
                <a:solidFill>
                  <a:schemeClr val="tx1"/>
                </a:solidFill>
                <a:latin typeface="Helvetica" pitchFamily="34" charset="0"/>
              </a:defRPr>
            </a:lvl1pPr>
          </a:lstStyle>
          <a:p>
            <a:pPr lvl="0"/>
            <a:r>
              <a:rPr lang="de-DE" altLang="en-US" noProof="0" dirty="0" smtClean="0"/>
              <a:t>Klicken Sie, um den Titel zu bearbeiten.</a:t>
            </a:r>
          </a:p>
        </p:txBody>
      </p:sp>
      <p:sp>
        <p:nvSpPr>
          <p:cNvPr id="4" name="Inhaltsplatzhalter 3"/>
          <p:cNvSpPr>
            <a:spLocks noGrp="1"/>
          </p:cNvSpPr>
          <p:nvPr>
            <p:ph sz="quarter" idx="10" hasCustomPrompt="1"/>
          </p:nvPr>
        </p:nvSpPr>
        <p:spPr>
          <a:xfrm>
            <a:off x="720000" y="3420001"/>
            <a:ext cx="10752000" cy="2771775"/>
          </a:xfrm>
        </p:spPr>
        <p:txBody>
          <a:bodyPr anchor="ctr"/>
          <a:lstStyle>
            <a:lvl1pPr algn="ctr">
              <a:defRPr>
                <a:solidFill>
                  <a:schemeClr val="bg1">
                    <a:lumMod val="50000"/>
                  </a:schemeClr>
                </a:solidFill>
              </a:defRPr>
            </a:lvl1pPr>
            <a:lvl2pPr algn="ctr">
              <a:defRPr/>
            </a:lvl2pPr>
          </a:lstStyle>
          <a:p>
            <a:pPr lvl="0"/>
            <a:r>
              <a:rPr lang="de-DE" dirty="0" smtClean="0"/>
              <a:t>Beliebiger Inhalt</a:t>
            </a:r>
            <a:endParaRPr lang="de-DE" dirty="0"/>
          </a:p>
        </p:txBody>
      </p:sp>
      <p:sp>
        <p:nvSpPr>
          <p:cNvPr id="15" name="Text Box 13"/>
          <p:cNvSpPr txBox="1">
            <a:spLocks noChangeArrowheads="1"/>
          </p:cNvSpPr>
          <p:nvPr userDrawn="1"/>
        </p:nvSpPr>
        <p:spPr bwMode="auto">
          <a:xfrm>
            <a:off x="10992640" y="6201308"/>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spTree>
    <p:extLst>
      <p:ext uri="{BB962C8B-B14F-4D97-AF65-F5344CB8AC3E}">
        <p14:creationId xmlns:p14="http://schemas.microsoft.com/office/powerpoint/2010/main" val="40092990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2" name="Rectangle 2"/>
          <p:cNvSpPr>
            <a:spLocks noGrp="1" noChangeArrowheads="1"/>
          </p:cNvSpPr>
          <p:nvPr>
            <p:ph type="ctrTitle"/>
          </p:nvPr>
        </p:nvSpPr>
        <p:spPr>
          <a:xfrm>
            <a:off x="720000" y="1368000"/>
            <a:ext cx="10752000" cy="1800000"/>
          </a:xfrm>
          <a:prstGeom prst="rect">
            <a:avLst/>
          </a:prstGeom>
        </p:spPr>
        <p:txBody>
          <a:bodyPr lIns="0" tIns="0" rIns="0" bIns="0" anchor="ctr"/>
          <a:lstStyle>
            <a:lvl1pPr algn="ctr">
              <a:spcBef>
                <a:spcPts val="0"/>
              </a:spcBef>
              <a:spcAft>
                <a:spcPts val="0"/>
              </a:spcAft>
              <a:defRPr sz="3600" b="1">
                <a:solidFill>
                  <a:schemeClr val="tx1"/>
                </a:solidFill>
                <a:latin typeface="Helvetica" pitchFamily="34" charset="0"/>
              </a:defRPr>
            </a:lvl1pPr>
          </a:lstStyle>
          <a:p>
            <a:pPr lvl="0"/>
            <a:r>
              <a:rPr lang="de-DE" altLang="en-US" noProof="0" dirty="0" smtClean="0"/>
              <a:t>Klicken Sie, um den Titel zu bearbeiten.</a:t>
            </a:r>
          </a:p>
        </p:txBody>
      </p:sp>
      <p:sp>
        <p:nvSpPr>
          <p:cNvPr id="5" name="Rectangle 20"/>
          <p:cNvSpPr>
            <a:spLocks noChangeArrowheads="1"/>
          </p:cNvSpPr>
          <p:nvPr userDrawn="1"/>
        </p:nvSpPr>
        <p:spPr bwMode="auto">
          <a:xfrm>
            <a:off x="3455707" y="3535673"/>
            <a:ext cx="4997451" cy="433387"/>
          </a:xfrm>
          <a:prstGeom prst="rect">
            <a:avLst/>
          </a:prstGeom>
          <a:noFill/>
          <a:ln w="9525">
            <a:noFill/>
            <a:miter lim="800000"/>
            <a:headEnd/>
            <a:tailEnd/>
          </a:ln>
        </p:spPr>
        <p:txBody>
          <a:bodyPr anchor="ctr"/>
          <a:lstStyle/>
          <a:p>
            <a:pPr marL="342900" indent="-342900" algn="ctr" eaLnBrk="0" fontAlgn="base" hangingPunct="0">
              <a:spcBef>
                <a:spcPct val="20000"/>
              </a:spcBef>
              <a:spcAft>
                <a:spcPct val="0"/>
              </a:spcAft>
              <a:buFont typeface="Wingdings" pitchFamily="2" charset="2"/>
              <a:buNone/>
            </a:pPr>
            <a:r>
              <a:rPr lang="de-DE" sz="2000" dirty="0">
                <a:solidFill>
                  <a:srgbClr val="1763AA"/>
                </a:solidFill>
                <a:latin typeface="Helvetica" pitchFamily="34" charset="0"/>
              </a:rPr>
              <a:t>www.aequipa.de</a:t>
            </a:r>
          </a:p>
        </p:txBody>
      </p:sp>
      <p:pic>
        <p:nvPicPr>
          <p:cNvPr id="6" name="Grafik 5" descr="aequipa_powerpoint2 - Windows-Fotoanzeige"/>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2" t="20898" r="56723" b="49868"/>
          <a:stretch/>
        </p:blipFill>
        <p:spPr>
          <a:xfrm>
            <a:off x="1" y="5589654"/>
            <a:ext cx="8400256" cy="1275878"/>
          </a:xfrm>
          <a:prstGeom prst="rect">
            <a:avLst/>
          </a:prstGeom>
        </p:spPr>
      </p:pic>
      <p:pic>
        <p:nvPicPr>
          <p:cNvPr id="7" name="Grafik 6" descr="aequipa_powerpoint2 - Windows-Fotoanzeige"/>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0" t="10000" r="3857" b="12392"/>
          <a:stretch/>
        </p:blipFill>
        <p:spPr>
          <a:xfrm>
            <a:off x="8400257" y="5589654"/>
            <a:ext cx="3798505" cy="1275878"/>
          </a:xfrm>
          <a:prstGeom prst="rect">
            <a:avLst/>
          </a:prstGeom>
        </p:spPr>
      </p:pic>
    </p:spTree>
    <p:extLst>
      <p:ext uri="{BB962C8B-B14F-4D97-AF65-F5344CB8AC3E}">
        <p14:creationId xmlns:p14="http://schemas.microsoft.com/office/powerpoint/2010/main" val="14936038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sp>
        <p:nvSpPr>
          <p:cNvPr id="4" name="Rechteck 3"/>
          <p:cNvSpPr/>
          <p:nvPr userDrawn="1"/>
        </p:nvSpPr>
        <p:spPr bwMode="auto">
          <a:xfrm>
            <a:off x="4079776" y="4607608"/>
            <a:ext cx="1008112" cy="297557"/>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algn="r" eaLnBrk="0" fontAlgn="base" hangingPunct="0">
              <a:spcBef>
                <a:spcPct val="0"/>
              </a:spcBef>
              <a:spcAft>
                <a:spcPct val="0"/>
              </a:spcAft>
            </a:pPr>
            <a:r>
              <a:rPr lang="de-DE" sz="1500" b="1" dirty="0" err="1">
                <a:solidFill>
                  <a:srgbClr val="1763AA"/>
                </a:solidFill>
                <a:latin typeface="Helvetica" pitchFamily="34" charset="0"/>
              </a:rPr>
              <a:t>Contact</a:t>
            </a:r>
            <a:endParaRPr lang="de-DE" sz="1500" dirty="0">
              <a:solidFill>
                <a:srgbClr val="1763AA"/>
              </a:solidFill>
              <a:latin typeface="Helvetica" pitchFamily="34" charset="0"/>
            </a:endParaRPr>
          </a:p>
        </p:txBody>
      </p:sp>
      <p:sp>
        <p:nvSpPr>
          <p:cNvPr id="22" name="Rectangle 2"/>
          <p:cNvSpPr>
            <a:spLocks noGrp="1" noChangeArrowheads="1"/>
          </p:cNvSpPr>
          <p:nvPr>
            <p:ph type="ctrTitle"/>
          </p:nvPr>
        </p:nvSpPr>
        <p:spPr>
          <a:xfrm>
            <a:off x="720000" y="764904"/>
            <a:ext cx="10752000" cy="1800000"/>
          </a:xfrm>
          <a:prstGeom prst="rect">
            <a:avLst/>
          </a:prstGeom>
        </p:spPr>
        <p:txBody>
          <a:bodyPr lIns="0" tIns="0" rIns="0" bIns="0" anchor="ctr"/>
          <a:lstStyle>
            <a:lvl1pPr algn="ctr">
              <a:spcBef>
                <a:spcPts val="0"/>
              </a:spcBef>
              <a:spcAft>
                <a:spcPts val="0"/>
              </a:spcAft>
              <a:defRPr sz="3600">
                <a:solidFill>
                  <a:schemeClr val="tx1"/>
                </a:solidFill>
                <a:latin typeface="Helvetica" pitchFamily="34" charset="0"/>
              </a:defRPr>
            </a:lvl1pPr>
          </a:lstStyle>
          <a:p>
            <a:pPr lvl="0"/>
            <a:r>
              <a:rPr lang="de-DE" altLang="en-US" noProof="0" dirty="0" smtClean="0"/>
              <a:t>Klicken Sie, um den Titel zu bearbeiten.</a:t>
            </a:r>
          </a:p>
        </p:txBody>
      </p:sp>
      <p:sp>
        <p:nvSpPr>
          <p:cNvPr id="5" name="Rectangle 20"/>
          <p:cNvSpPr>
            <a:spLocks noChangeArrowheads="1"/>
          </p:cNvSpPr>
          <p:nvPr userDrawn="1"/>
        </p:nvSpPr>
        <p:spPr bwMode="auto">
          <a:xfrm>
            <a:off x="3597275" y="3751697"/>
            <a:ext cx="4997451" cy="433387"/>
          </a:xfrm>
          <a:prstGeom prst="rect">
            <a:avLst/>
          </a:prstGeom>
          <a:noFill/>
          <a:ln w="9525">
            <a:noFill/>
            <a:miter lim="800000"/>
            <a:headEnd/>
            <a:tailEnd/>
          </a:ln>
        </p:spPr>
        <p:txBody>
          <a:bodyPr anchor="ctr"/>
          <a:lstStyle/>
          <a:p>
            <a:pPr marL="342900" indent="-342900" algn="ctr" eaLnBrk="0" fontAlgn="base" hangingPunct="0">
              <a:spcBef>
                <a:spcPct val="20000"/>
              </a:spcBef>
              <a:spcAft>
                <a:spcPct val="0"/>
              </a:spcAft>
              <a:buFont typeface="Wingdings" pitchFamily="2" charset="2"/>
              <a:buNone/>
            </a:pPr>
            <a:r>
              <a:rPr lang="de-DE" sz="2000" dirty="0">
                <a:solidFill>
                  <a:srgbClr val="1763AA"/>
                </a:solidFill>
                <a:latin typeface="Helvetica" pitchFamily="34" charset="0"/>
              </a:rPr>
              <a:t>www.aequipa.de</a:t>
            </a:r>
          </a:p>
        </p:txBody>
      </p:sp>
      <p:sp>
        <p:nvSpPr>
          <p:cNvPr id="3" name="Textplatzhalter 2"/>
          <p:cNvSpPr>
            <a:spLocks noGrp="1"/>
          </p:cNvSpPr>
          <p:nvPr>
            <p:ph type="body" sz="quarter" idx="10" hasCustomPrompt="1"/>
          </p:nvPr>
        </p:nvSpPr>
        <p:spPr>
          <a:xfrm>
            <a:off x="815413" y="4905164"/>
            <a:ext cx="4272475" cy="1544282"/>
          </a:xfrm>
        </p:spPr>
        <p:txBody>
          <a:bodyPr lIns="0" tIns="0" rIns="0" bIns="0"/>
          <a:lstStyle>
            <a:lvl1pPr marL="0" marR="0" indent="-270000" algn="r" defTabSz="914400" rtl="0" eaLnBrk="0" fontAlgn="base" latinLnBrk="0" hangingPunct="0">
              <a:lnSpc>
                <a:spcPct val="100000"/>
              </a:lnSpc>
              <a:spcBef>
                <a:spcPts val="0"/>
              </a:spcBef>
              <a:spcAft>
                <a:spcPts val="0"/>
              </a:spcAft>
              <a:buClrTx/>
              <a:buSzTx/>
              <a:buFont typeface="Wingdings" pitchFamily="2" charset="2"/>
              <a:buNone/>
              <a:tabLst/>
              <a:defRPr lang="de-DE" sz="1500" kern="1200" baseline="0" dirty="0">
                <a:solidFill>
                  <a:schemeClr val="tx1"/>
                </a:solidFill>
                <a:latin typeface="Helvetica" pitchFamily="34" charset="0"/>
                <a:ea typeface="+mn-ea"/>
                <a:cs typeface="+mn-cs"/>
              </a:defRPr>
            </a:lvl1pPr>
          </a:lstStyle>
          <a:p>
            <a:pPr lvl="0"/>
            <a:r>
              <a:rPr lang="de-DE" dirty="0" smtClean="0"/>
              <a:t>&lt;Name&gt;</a:t>
            </a:r>
          </a:p>
          <a:p>
            <a:pPr marL="0" marR="0" lvl="0" indent="-270000" algn="r" defTabSz="914400" rtl="0" eaLnBrk="0" fontAlgn="base" latinLnBrk="0" hangingPunct="0">
              <a:lnSpc>
                <a:spcPct val="100000"/>
              </a:lnSpc>
              <a:spcBef>
                <a:spcPts val="0"/>
              </a:spcBef>
              <a:spcAft>
                <a:spcPts val="0"/>
              </a:spcAft>
              <a:buClrTx/>
              <a:buSzTx/>
              <a:buFont typeface="Wingdings" pitchFamily="2" charset="2"/>
              <a:buNone/>
              <a:tabLst/>
              <a:defRPr/>
            </a:pPr>
            <a:r>
              <a:rPr lang="de-DE" dirty="0" smtClean="0"/>
              <a:t>&lt;</a:t>
            </a:r>
            <a:r>
              <a:rPr lang="de-DE" dirty="0" err="1" smtClean="0"/>
              <a:t>Contact</a:t>
            </a:r>
            <a:r>
              <a:rPr lang="de-DE" dirty="0" smtClean="0"/>
              <a:t> </a:t>
            </a:r>
            <a:r>
              <a:rPr lang="de-DE" dirty="0" err="1" smtClean="0"/>
              <a:t>details</a:t>
            </a:r>
            <a:r>
              <a:rPr lang="de-DE" dirty="0" smtClean="0"/>
              <a:t>&gt;</a:t>
            </a:r>
          </a:p>
          <a:p>
            <a:pPr lvl="0"/>
            <a:endParaRPr lang="de-DE" dirty="0" smtClean="0"/>
          </a:p>
          <a:p>
            <a:pPr lvl="0"/>
            <a:endParaRPr lang="de-DE" dirty="0" smtClean="0"/>
          </a:p>
        </p:txBody>
      </p:sp>
      <p:pic>
        <p:nvPicPr>
          <p:cNvPr id="9" name="Grafik 8" descr="aequipa_powerpoint2 - Windows-Fotoanzeige"/>
          <p:cNvPicPr>
            <a:picLocks noChangeAspect="1"/>
          </p:cNvPicPr>
          <p:nvPr userDrawn="1"/>
        </p:nvPicPr>
        <p:blipFill rotWithShape="1">
          <a:blip r:embed="rId2" cstate="print">
            <a:extLst>
              <a:ext uri="{28A0092B-C50C-407E-A947-70E740481C1C}">
                <a14:useLocalDpi xmlns:a14="http://schemas.microsoft.com/office/drawing/2010/main" val="0"/>
              </a:ext>
            </a:extLst>
          </a:blip>
          <a:srcRect l="40553" t="10000" r="3857" b="12392"/>
          <a:stretch/>
        </p:blipFill>
        <p:spPr>
          <a:xfrm>
            <a:off x="7440150" y="4567712"/>
            <a:ext cx="3343545" cy="1881735"/>
          </a:xfrm>
          <a:prstGeom prst="rect">
            <a:avLst/>
          </a:prstGeom>
        </p:spPr>
      </p:pic>
    </p:spTree>
    <p:extLst>
      <p:ext uri="{BB962C8B-B14F-4D97-AF65-F5344CB8AC3E}">
        <p14:creationId xmlns:p14="http://schemas.microsoft.com/office/powerpoint/2010/main" val="1940251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pic>
        <p:nvPicPr>
          <p:cNvPr id="2"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half" idx="1"/>
          </p:nvPr>
        </p:nvSpPr>
        <p:spPr>
          <a:xfrm>
            <a:off x="720000" y="1368000"/>
            <a:ext cx="5232000" cy="461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smtClean="0"/>
              <a:t>Textmasterformat bearbeiten</a:t>
            </a:r>
          </a:p>
          <a:p>
            <a:pPr lvl="1">
              <a:spcBef>
                <a:spcPts val="300"/>
              </a:spcBef>
              <a:spcAft>
                <a:spcPts val="300"/>
              </a:spcAft>
            </a:pPr>
            <a:r>
              <a:rPr lang="de-DE" dirty="0" smtClean="0"/>
              <a:t>Zweite Ebene</a:t>
            </a:r>
          </a:p>
          <a:p>
            <a:pPr marL="1008000" lvl="2" indent="-216000">
              <a:spcBef>
                <a:spcPts val="300"/>
              </a:spcBef>
              <a:spcAft>
                <a:spcPts val="300"/>
              </a:spcAft>
            </a:pPr>
            <a:r>
              <a:rPr lang="de-DE" dirty="0" smtClean="0"/>
              <a:t>Dritte Ebene</a:t>
            </a:r>
          </a:p>
          <a:p>
            <a:pPr marL="1260000" lvl="3">
              <a:spcBef>
                <a:spcPts val="300"/>
              </a:spcBef>
            </a:pPr>
            <a:r>
              <a:rPr lang="de-DE" dirty="0" smtClean="0"/>
              <a:t>Vierte Ebene</a:t>
            </a:r>
          </a:p>
          <a:p>
            <a:pPr marL="1512000" lvl="4">
              <a:spcBef>
                <a:spcPts val="300"/>
              </a:spcBef>
              <a:spcAft>
                <a:spcPts val="300"/>
              </a:spcAft>
            </a:pPr>
            <a:r>
              <a:rPr lang="de-DE" dirty="0" smtClean="0"/>
              <a:t>Fünfte Ebene</a:t>
            </a:r>
            <a:endParaRPr lang="de-DE" dirty="0"/>
          </a:p>
        </p:txBody>
      </p:sp>
      <p:sp>
        <p:nvSpPr>
          <p:cNvPr id="4" name="Inhaltsplatzhalter 3"/>
          <p:cNvSpPr>
            <a:spLocks noGrp="1"/>
          </p:cNvSpPr>
          <p:nvPr>
            <p:ph sz="half" idx="2"/>
          </p:nvPr>
        </p:nvSpPr>
        <p:spPr>
          <a:xfrm>
            <a:off x="6240000" y="1368000"/>
            <a:ext cx="5232000" cy="46532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smtClean="0"/>
              <a:t>Textmasterformat bearbeiten</a:t>
            </a:r>
          </a:p>
          <a:p>
            <a:pPr lvl="1">
              <a:spcBef>
                <a:spcPts val="300"/>
              </a:spcBef>
              <a:spcAft>
                <a:spcPts val="300"/>
              </a:spcAft>
            </a:pPr>
            <a:r>
              <a:rPr lang="de-DE" dirty="0" smtClean="0"/>
              <a:t>Zweite Ebene</a:t>
            </a:r>
          </a:p>
          <a:p>
            <a:pPr marL="1008000" lvl="2" indent="-216000">
              <a:spcBef>
                <a:spcPts val="300"/>
              </a:spcBef>
              <a:spcAft>
                <a:spcPts val="300"/>
              </a:spcAft>
            </a:pPr>
            <a:r>
              <a:rPr lang="de-DE" dirty="0" smtClean="0"/>
              <a:t>Dritte Ebene</a:t>
            </a:r>
          </a:p>
          <a:p>
            <a:pPr marL="1260000" lvl="3">
              <a:spcBef>
                <a:spcPts val="300"/>
              </a:spcBef>
            </a:pPr>
            <a:r>
              <a:rPr lang="de-DE" dirty="0" smtClean="0"/>
              <a:t>Vierte Ebene</a:t>
            </a:r>
          </a:p>
          <a:p>
            <a:pPr marL="1512000" lvl="4">
              <a:spcBef>
                <a:spcPts val="300"/>
              </a:spcBef>
              <a:spcAft>
                <a:spcPts val="300"/>
              </a:spcAft>
            </a:pPr>
            <a:r>
              <a:rPr lang="de-DE" dirty="0" smtClean="0"/>
              <a:t>Fünfte Ebene</a:t>
            </a:r>
            <a:endParaRPr lang="de-DE" dirty="0"/>
          </a:p>
        </p:txBody>
      </p:sp>
      <p:sp>
        <p:nvSpPr>
          <p:cNvPr id="45"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8"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7" name="Text Box 13"/>
          <p:cNvSpPr txBox="1">
            <a:spLocks noChangeArrowheads="1"/>
          </p:cNvSpPr>
          <p:nvPr userDrawn="1"/>
        </p:nvSpPr>
        <p:spPr bwMode="auto">
          <a:xfrm>
            <a:off x="11243756" y="6299886"/>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8"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6841298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1026"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userDrawn="1"/>
        </p:nvSpPr>
        <p:spPr bwMode="auto">
          <a:xfrm>
            <a:off x="0" y="1143286"/>
            <a:ext cx="12192000" cy="17462"/>
          </a:xfrm>
          <a:prstGeom prst="rect">
            <a:avLst/>
          </a:prstGeom>
          <a:gradFill rotWithShape="1">
            <a:gsLst>
              <a:gs pos="0">
                <a:srgbClr val="DDDDDD"/>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fontAlgn="base" hangingPunct="0">
              <a:spcBef>
                <a:spcPct val="0"/>
              </a:spcBef>
              <a:spcAft>
                <a:spcPct val="0"/>
              </a:spcAft>
            </a:pPr>
            <a:endParaRPr lang="de-DE" sz="3600">
              <a:solidFill>
                <a:srgbClr val="000000"/>
              </a:solidFill>
              <a:latin typeface="Times" pitchFamily="18" charset="0"/>
            </a:endParaRPr>
          </a:p>
        </p:txBody>
      </p:sp>
      <p:sp>
        <p:nvSpPr>
          <p:cNvPr id="3" name="Inhaltsplatzhalter 2"/>
          <p:cNvSpPr>
            <a:spLocks noGrp="1"/>
          </p:cNvSpPr>
          <p:nvPr>
            <p:ph idx="1"/>
          </p:nvPr>
        </p:nvSpPr>
        <p:spPr>
          <a:xfrm>
            <a:off x="720000" y="1368000"/>
            <a:ext cx="10752000" cy="461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8775" indent="-270000">
              <a:spcBef>
                <a:spcPts val="300"/>
              </a:spcBef>
              <a:spcAft>
                <a:spcPts val="300"/>
              </a:spcAft>
              <a:buFont typeface="Arial" pitchFamily="34" charset="0"/>
              <a:buChar char="•"/>
              <a:defRPr lang="de-DE" sz="2400" dirty="0" smtClean="0"/>
            </a:lvl1pPr>
            <a:lvl2pPr marL="720000" indent="-270000">
              <a:spcBef>
                <a:spcPts val="300"/>
              </a:spcBef>
              <a:spcAft>
                <a:spcPts val="300"/>
              </a:spcAft>
              <a:defRPr lang="de-DE" sz="2000" dirty="0" smtClean="0"/>
            </a:lvl2pPr>
            <a:lvl3pPr marL="1008000" indent="-216000">
              <a:spcBef>
                <a:spcPts val="300"/>
              </a:spcBef>
              <a:spcAft>
                <a:spcPts val="300"/>
              </a:spcAft>
              <a:defRPr lang="de-DE" sz="1800" dirty="0" smtClean="0"/>
            </a:lvl3pPr>
            <a:lvl4pPr marL="1260000" indent="-180000">
              <a:spcBef>
                <a:spcPts val="300"/>
              </a:spcBef>
              <a:spcAft>
                <a:spcPts val="300"/>
              </a:spcAft>
              <a:defRPr lang="de-DE" sz="1600" dirty="0" smtClean="0"/>
            </a:lvl4pPr>
            <a:lvl5pPr marL="1512000" indent="-179388">
              <a:spcBef>
                <a:spcPts val="300"/>
              </a:spcBef>
              <a:spcAft>
                <a:spcPts val="300"/>
              </a:spcAft>
              <a:defRPr lang="de-DE" sz="1600" dirty="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30"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5" name="Text Box 13"/>
          <p:cNvSpPr txBox="1">
            <a:spLocks noChangeArrowheads="1"/>
          </p:cNvSpPr>
          <p:nvPr userDrawn="1"/>
        </p:nvSpPr>
        <p:spPr bwMode="auto">
          <a:xfrm>
            <a:off x="11232667" y="6297025"/>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8"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454304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2"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720000" y="1368000"/>
            <a:ext cx="5232000"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4" name="Inhaltsplatzhalter 3"/>
          <p:cNvSpPr>
            <a:spLocks noGrp="1"/>
          </p:cNvSpPr>
          <p:nvPr>
            <p:ph sz="half" idx="2"/>
          </p:nvPr>
        </p:nvSpPr>
        <p:spPr>
          <a:xfrm>
            <a:off x="720000" y="2088000"/>
            <a:ext cx="5232000" cy="389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smtClean="0"/>
              <a:t>Textmasterformat bearbeiten</a:t>
            </a:r>
          </a:p>
          <a:p>
            <a:pPr lvl="1">
              <a:spcBef>
                <a:spcPts val="300"/>
              </a:spcBef>
              <a:spcAft>
                <a:spcPts val="300"/>
              </a:spcAft>
            </a:pPr>
            <a:r>
              <a:rPr lang="de-DE" dirty="0" smtClean="0"/>
              <a:t>Zweite Ebene</a:t>
            </a:r>
          </a:p>
          <a:p>
            <a:pPr marL="1008000" lvl="2" indent="-216000">
              <a:spcBef>
                <a:spcPts val="300"/>
              </a:spcBef>
              <a:spcAft>
                <a:spcPts val="300"/>
              </a:spcAft>
            </a:pPr>
            <a:r>
              <a:rPr lang="de-DE" dirty="0" smtClean="0"/>
              <a:t>Dritte Ebene</a:t>
            </a:r>
          </a:p>
          <a:p>
            <a:pPr marL="1260000" lvl="3">
              <a:spcBef>
                <a:spcPts val="300"/>
              </a:spcBef>
            </a:pPr>
            <a:r>
              <a:rPr lang="de-DE" dirty="0" smtClean="0"/>
              <a:t>Vierte Ebene</a:t>
            </a:r>
          </a:p>
          <a:p>
            <a:pPr marL="1512000" lvl="4">
              <a:spcBef>
                <a:spcPts val="300"/>
              </a:spcBef>
              <a:spcAft>
                <a:spcPts val="300"/>
              </a:spcAft>
            </a:pPr>
            <a:r>
              <a:rPr lang="de-DE" dirty="0" smtClean="0"/>
              <a:t>Fünfte Ebene</a:t>
            </a:r>
            <a:endParaRPr lang="de-DE" dirty="0"/>
          </a:p>
        </p:txBody>
      </p:sp>
      <p:sp>
        <p:nvSpPr>
          <p:cNvPr id="5" name="Textplatzhalter 4"/>
          <p:cNvSpPr>
            <a:spLocks noGrp="1"/>
          </p:cNvSpPr>
          <p:nvPr>
            <p:ph type="body" sz="quarter" idx="3"/>
          </p:nvPr>
        </p:nvSpPr>
        <p:spPr>
          <a:xfrm>
            <a:off x="6240000" y="1368000"/>
            <a:ext cx="5232000"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6" name="Inhaltsplatzhalter 5"/>
          <p:cNvSpPr>
            <a:spLocks noGrp="1"/>
          </p:cNvSpPr>
          <p:nvPr>
            <p:ph sz="quarter" idx="4"/>
          </p:nvPr>
        </p:nvSpPr>
        <p:spPr>
          <a:xfrm>
            <a:off x="6240000" y="2088000"/>
            <a:ext cx="5232000" cy="389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smtClean="0"/>
              <a:t>Textmasterformat bearbeiten</a:t>
            </a:r>
          </a:p>
          <a:p>
            <a:pPr lvl="1">
              <a:spcBef>
                <a:spcPts val="300"/>
              </a:spcBef>
              <a:spcAft>
                <a:spcPts val="300"/>
              </a:spcAft>
            </a:pPr>
            <a:r>
              <a:rPr lang="de-DE" dirty="0" smtClean="0"/>
              <a:t>Zweite Ebene</a:t>
            </a:r>
          </a:p>
          <a:p>
            <a:pPr marL="1008000" lvl="2" indent="-216000">
              <a:spcBef>
                <a:spcPts val="300"/>
              </a:spcBef>
              <a:spcAft>
                <a:spcPts val="300"/>
              </a:spcAft>
            </a:pPr>
            <a:r>
              <a:rPr lang="de-DE" dirty="0" smtClean="0"/>
              <a:t>Dritte Ebene</a:t>
            </a:r>
          </a:p>
          <a:p>
            <a:pPr marL="1260000" lvl="3">
              <a:spcBef>
                <a:spcPts val="300"/>
              </a:spcBef>
            </a:pPr>
            <a:r>
              <a:rPr lang="de-DE" dirty="0" smtClean="0"/>
              <a:t>Vierte Ebene</a:t>
            </a:r>
          </a:p>
          <a:p>
            <a:pPr marL="1512000" lvl="4">
              <a:spcBef>
                <a:spcPts val="300"/>
              </a:spcBef>
              <a:spcAft>
                <a:spcPts val="300"/>
              </a:spcAft>
            </a:pPr>
            <a:r>
              <a:rPr lang="de-DE" dirty="0" smtClean="0"/>
              <a:t>Fünfte Ebene</a:t>
            </a:r>
            <a:endParaRPr lang="de-DE" dirty="0"/>
          </a:p>
        </p:txBody>
      </p:sp>
      <p:sp>
        <p:nvSpPr>
          <p:cNvPr id="46"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20"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9" name="Text Box 13"/>
          <p:cNvSpPr txBox="1">
            <a:spLocks noChangeArrowheads="1"/>
          </p:cNvSpPr>
          <p:nvPr userDrawn="1"/>
        </p:nvSpPr>
        <p:spPr bwMode="auto">
          <a:xfrm>
            <a:off x="11250380" y="6297438"/>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10"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7336806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4098"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6"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5" name="Text Box 13"/>
          <p:cNvSpPr txBox="1">
            <a:spLocks noChangeArrowheads="1"/>
          </p:cNvSpPr>
          <p:nvPr userDrawn="1"/>
        </p:nvSpPr>
        <p:spPr bwMode="auto">
          <a:xfrm>
            <a:off x="11249703" y="6299886"/>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6"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1789034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41633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Diagramm oder Organigramm">
    <p:spTree>
      <p:nvGrpSpPr>
        <p:cNvPr id="1" name=""/>
        <p:cNvGrpSpPr/>
        <p:nvPr/>
      </p:nvGrpSpPr>
      <p:grpSpPr>
        <a:xfrm>
          <a:off x="0" y="0"/>
          <a:ext cx="0" cy="0"/>
          <a:chOff x="0" y="0"/>
          <a:chExt cx="0" cy="0"/>
        </a:xfrm>
      </p:grpSpPr>
      <p:pic>
        <p:nvPicPr>
          <p:cNvPr id="5122"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martArt-Platzhalter 2"/>
          <p:cNvSpPr>
            <a:spLocks noGrp="1"/>
          </p:cNvSpPr>
          <p:nvPr>
            <p:ph type="dgm" idx="1"/>
          </p:nvPr>
        </p:nvSpPr>
        <p:spPr>
          <a:xfrm>
            <a:off x="720000" y="1368000"/>
            <a:ext cx="10752000" cy="4689292"/>
          </a:xfrm>
        </p:spPr>
        <p:txBody>
          <a:bodyPr/>
          <a:lstStyle/>
          <a:p>
            <a:pPr lvl="0"/>
            <a:endParaRPr lang="de-DE" noProof="0" smtClean="0"/>
          </a:p>
        </p:txBody>
      </p:sp>
      <p:sp>
        <p:nvSpPr>
          <p:cNvPr id="43"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7"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6" name="Text Box 13"/>
          <p:cNvSpPr txBox="1">
            <a:spLocks noChangeArrowheads="1"/>
          </p:cNvSpPr>
          <p:nvPr userDrawn="1"/>
        </p:nvSpPr>
        <p:spPr bwMode="auto">
          <a:xfrm>
            <a:off x="11260888" y="6299886"/>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7"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275711062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Text und Inhalt">
    <p:spTree>
      <p:nvGrpSpPr>
        <p:cNvPr id="1" name=""/>
        <p:cNvGrpSpPr/>
        <p:nvPr/>
      </p:nvGrpSpPr>
      <p:grpSpPr>
        <a:xfrm>
          <a:off x="0" y="0"/>
          <a:ext cx="0" cy="0"/>
          <a:chOff x="0" y="0"/>
          <a:chExt cx="0" cy="0"/>
        </a:xfrm>
      </p:grpSpPr>
      <p:pic>
        <p:nvPicPr>
          <p:cNvPr id="6146"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sz="half" idx="1"/>
          </p:nvPr>
        </p:nvSpPr>
        <p:spPr>
          <a:xfrm>
            <a:off x="720000" y="1368000"/>
            <a:ext cx="5232000" cy="461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solidFill>
                  <a:schemeClr val="tx1">
                    <a:lumMod val="75000"/>
                    <a:lumOff val="25000"/>
                  </a:schemeClr>
                </a:solidFill>
              </a:defRPr>
            </a:lvl1pPr>
            <a:lvl2pPr>
              <a:defRPr lang="de-DE" dirty="0" smtClean="0">
                <a:solidFill>
                  <a:schemeClr val="tx1">
                    <a:lumMod val="75000"/>
                    <a:lumOff val="25000"/>
                  </a:schemeClr>
                </a:solidFill>
              </a:defRPr>
            </a:lvl2pPr>
            <a:lvl3pPr>
              <a:defRPr lang="de-DE" dirty="0" smtClean="0">
                <a:solidFill>
                  <a:schemeClr val="tx1">
                    <a:lumMod val="75000"/>
                    <a:lumOff val="25000"/>
                  </a:schemeClr>
                </a:solidFill>
              </a:defRPr>
            </a:lvl3pPr>
            <a:lvl4pPr>
              <a:defRPr lang="de-DE" dirty="0" smtClean="0">
                <a:solidFill>
                  <a:schemeClr val="tx1">
                    <a:lumMod val="75000"/>
                    <a:lumOff val="25000"/>
                  </a:schemeClr>
                </a:solidFill>
              </a:defRPr>
            </a:lvl4pPr>
            <a:lvl5pPr>
              <a:defRPr lang="de-DE" dirty="0">
                <a:solidFill>
                  <a:schemeClr val="tx1">
                    <a:lumMod val="75000"/>
                    <a:lumOff val="25000"/>
                  </a:schemeClr>
                </a:solidFill>
              </a:defRPr>
            </a:lvl5pPr>
          </a:lstStyle>
          <a:p>
            <a:pPr marL="358775" lvl="0">
              <a:spcBef>
                <a:spcPts val="300"/>
              </a:spcBef>
              <a:spcAft>
                <a:spcPts val="300"/>
              </a:spcAft>
              <a:buFont typeface="Arial" pitchFamily="34" charset="0"/>
              <a:buChar char="•"/>
            </a:pPr>
            <a:r>
              <a:rPr lang="de-DE" dirty="0" smtClean="0"/>
              <a:t>Textmasterformat bearbeiten</a:t>
            </a:r>
          </a:p>
          <a:p>
            <a:pPr lvl="1">
              <a:spcBef>
                <a:spcPts val="300"/>
              </a:spcBef>
              <a:spcAft>
                <a:spcPts val="300"/>
              </a:spcAft>
            </a:pPr>
            <a:r>
              <a:rPr lang="de-DE" dirty="0" smtClean="0"/>
              <a:t>Zweite Ebene</a:t>
            </a:r>
          </a:p>
          <a:p>
            <a:pPr marL="1008000" lvl="2" indent="-216000">
              <a:spcBef>
                <a:spcPts val="300"/>
              </a:spcBef>
              <a:spcAft>
                <a:spcPts val="300"/>
              </a:spcAft>
            </a:pPr>
            <a:r>
              <a:rPr lang="de-DE" dirty="0" smtClean="0"/>
              <a:t>Dritte Ebene</a:t>
            </a:r>
          </a:p>
          <a:p>
            <a:pPr marL="1260000" lvl="3">
              <a:spcBef>
                <a:spcPts val="300"/>
              </a:spcBef>
            </a:pPr>
            <a:r>
              <a:rPr lang="de-DE" dirty="0" smtClean="0"/>
              <a:t>Vierte Ebene</a:t>
            </a:r>
          </a:p>
          <a:p>
            <a:pPr marL="1512000" lvl="4">
              <a:spcBef>
                <a:spcPts val="300"/>
              </a:spcBef>
              <a:spcAft>
                <a:spcPts val="300"/>
              </a:spcAft>
            </a:pPr>
            <a:r>
              <a:rPr lang="de-DE" dirty="0" smtClean="0"/>
              <a:t>Fünfte Ebene</a:t>
            </a:r>
            <a:endParaRPr lang="de-DE" dirty="0"/>
          </a:p>
        </p:txBody>
      </p:sp>
      <p:sp>
        <p:nvSpPr>
          <p:cNvPr id="4" name="Inhaltsplatzhalter 3"/>
          <p:cNvSpPr>
            <a:spLocks noGrp="1"/>
          </p:cNvSpPr>
          <p:nvPr>
            <p:ph sz="half" idx="2"/>
          </p:nvPr>
        </p:nvSpPr>
        <p:spPr>
          <a:xfrm>
            <a:off x="6240000" y="1368000"/>
            <a:ext cx="5232000" cy="46532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solidFill>
                  <a:schemeClr val="tx1">
                    <a:lumMod val="75000"/>
                    <a:lumOff val="25000"/>
                  </a:schemeClr>
                </a:solidFill>
              </a:defRPr>
            </a:lvl1pPr>
            <a:lvl2pPr>
              <a:defRPr lang="de-DE" dirty="0" smtClean="0">
                <a:solidFill>
                  <a:schemeClr val="tx1">
                    <a:lumMod val="75000"/>
                    <a:lumOff val="25000"/>
                  </a:schemeClr>
                </a:solidFill>
              </a:defRPr>
            </a:lvl2pPr>
            <a:lvl3pPr>
              <a:defRPr lang="de-DE" dirty="0" smtClean="0">
                <a:solidFill>
                  <a:schemeClr val="tx1">
                    <a:lumMod val="75000"/>
                    <a:lumOff val="25000"/>
                  </a:schemeClr>
                </a:solidFill>
              </a:defRPr>
            </a:lvl3pPr>
            <a:lvl4pPr>
              <a:defRPr lang="de-DE" dirty="0" smtClean="0">
                <a:solidFill>
                  <a:schemeClr val="tx1">
                    <a:lumMod val="75000"/>
                    <a:lumOff val="25000"/>
                  </a:schemeClr>
                </a:solidFill>
              </a:defRPr>
            </a:lvl4pPr>
            <a:lvl5pPr>
              <a:defRPr lang="de-DE" dirty="0">
                <a:solidFill>
                  <a:schemeClr val="tx1">
                    <a:lumMod val="75000"/>
                    <a:lumOff val="25000"/>
                  </a:schemeClr>
                </a:solidFill>
              </a:defRPr>
            </a:lvl5pPr>
          </a:lstStyle>
          <a:p>
            <a:pPr marL="358775" lvl="0">
              <a:spcBef>
                <a:spcPts val="300"/>
              </a:spcBef>
              <a:spcAft>
                <a:spcPts val="300"/>
              </a:spcAft>
              <a:buFont typeface="Arial" pitchFamily="34" charset="0"/>
              <a:buChar char="•"/>
            </a:pPr>
            <a:r>
              <a:rPr lang="de-DE" dirty="0" smtClean="0"/>
              <a:t>Textmasterformat bearbeiten</a:t>
            </a:r>
          </a:p>
          <a:p>
            <a:pPr lvl="1">
              <a:spcBef>
                <a:spcPts val="300"/>
              </a:spcBef>
              <a:spcAft>
                <a:spcPts val="300"/>
              </a:spcAft>
            </a:pPr>
            <a:r>
              <a:rPr lang="de-DE" dirty="0" smtClean="0"/>
              <a:t>Zweite Ebene</a:t>
            </a:r>
          </a:p>
          <a:p>
            <a:pPr marL="1008000" lvl="2" indent="-216000">
              <a:spcBef>
                <a:spcPts val="300"/>
              </a:spcBef>
              <a:spcAft>
                <a:spcPts val="300"/>
              </a:spcAft>
            </a:pPr>
            <a:r>
              <a:rPr lang="de-DE" dirty="0" smtClean="0"/>
              <a:t>Dritte Ebene</a:t>
            </a:r>
          </a:p>
          <a:p>
            <a:pPr marL="1260000" lvl="3">
              <a:spcBef>
                <a:spcPts val="300"/>
              </a:spcBef>
            </a:pPr>
            <a:r>
              <a:rPr lang="de-DE" dirty="0" smtClean="0"/>
              <a:t>Vierte Ebene</a:t>
            </a:r>
          </a:p>
          <a:p>
            <a:pPr marL="1512000" lvl="4">
              <a:spcBef>
                <a:spcPts val="300"/>
              </a:spcBef>
              <a:spcAft>
                <a:spcPts val="300"/>
              </a:spcAft>
            </a:pPr>
            <a:r>
              <a:rPr lang="de-DE" dirty="0" smtClean="0"/>
              <a:t>Fünfte Ebene</a:t>
            </a:r>
            <a:endParaRPr lang="de-DE" dirty="0"/>
          </a:p>
        </p:txBody>
      </p:sp>
      <p:sp>
        <p:nvSpPr>
          <p:cNvPr id="44"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7"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8" name="Text Box 13"/>
          <p:cNvSpPr txBox="1">
            <a:spLocks noChangeArrowheads="1"/>
          </p:cNvSpPr>
          <p:nvPr userDrawn="1"/>
        </p:nvSpPr>
        <p:spPr bwMode="auto">
          <a:xfrm>
            <a:off x="11247116" y="6299886"/>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8"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11309224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pic>
        <p:nvPicPr>
          <p:cNvPr id="7170"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Diagrammplatzhalter 2"/>
          <p:cNvSpPr>
            <a:spLocks noGrp="1"/>
          </p:cNvSpPr>
          <p:nvPr>
            <p:ph type="chart" idx="1"/>
          </p:nvPr>
        </p:nvSpPr>
        <p:spPr>
          <a:xfrm>
            <a:off x="665204" y="1368000"/>
            <a:ext cx="10752000" cy="4617284"/>
          </a:xfrm>
        </p:spPr>
        <p:txBody>
          <a:bodyPr/>
          <a:lstStyle/>
          <a:p>
            <a:pPr lvl="0"/>
            <a:endParaRPr lang="de-DE" noProof="0" smtClean="0"/>
          </a:p>
        </p:txBody>
      </p:sp>
      <p:sp>
        <p:nvSpPr>
          <p:cNvPr id="43"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6"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7" name="Text Box 13"/>
          <p:cNvSpPr txBox="1">
            <a:spLocks noChangeArrowheads="1"/>
          </p:cNvSpPr>
          <p:nvPr userDrawn="1"/>
        </p:nvSpPr>
        <p:spPr bwMode="auto">
          <a:xfrm>
            <a:off x="11250284" y="6297819"/>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7"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42442839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pic>
        <p:nvPicPr>
          <p:cNvPr id="8194"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abellenplatzhalter 2"/>
          <p:cNvSpPr>
            <a:spLocks noGrp="1"/>
          </p:cNvSpPr>
          <p:nvPr>
            <p:ph type="tbl" idx="1"/>
          </p:nvPr>
        </p:nvSpPr>
        <p:spPr>
          <a:xfrm>
            <a:off x="720000" y="1368000"/>
            <a:ext cx="10752000" cy="4617284"/>
          </a:xfrm>
        </p:spPr>
        <p:txBody>
          <a:bodyPr/>
          <a:lstStyle/>
          <a:p>
            <a:pPr lvl="0"/>
            <a:endParaRPr lang="de-DE" noProof="0" smtClean="0"/>
          </a:p>
        </p:txBody>
      </p:sp>
      <p:sp>
        <p:nvSpPr>
          <p:cNvPr id="43"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smtClean="0"/>
              <a:t>Abschnittsüberschrift einfügen</a:t>
            </a:r>
            <a:endParaRPr lang="de-DE" dirty="0"/>
          </a:p>
        </p:txBody>
      </p:sp>
      <p:sp>
        <p:nvSpPr>
          <p:cNvPr id="16"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smtClean="0"/>
              <a:t>Titelmasterformat durch Klicken bearbeiten</a:t>
            </a:r>
            <a:endParaRPr lang="de-DE" dirty="0"/>
          </a:p>
        </p:txBody>
      </p:sp>
      <p:sp>
        <p:nvSpPr>
          <p:cNvPr id="17" name="Text Box 13"/>
          <p:cNvSpPr txBox="1">
            <a:spLocks noChangeArrowheads="1"/>
          </p:cNvSpPr>
          <p:nvPr userDrawn="1"/>
        </p:nvSpPr>
        <p:spPr bwMode="auto">
          <a:xfrm>
            <a:off x="11247116" y="6299886"/>
            <a:ext cx="864000" cy="351270"/>
          </a:xfrm>
          <a:prstGeom prst="rect">
            <a:avLst/>
          </a:prstGeom>
          <a:noFill/>
          <a:ln>
            <a:noFill/>
          </a:ln>
          <a:effectLst/>
          <a:ex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smtClean="0">
              <a:solidFill>
                <a:srgbClr val="000000"/>
              </a:solidFill>
              <a:latin typeface="Arial" charset="0"/>
            </a:endParaRPr>
          </a:p>
        </p:txBody>
      </p:sp>
      <p:pic>
        <p:nvPicPr>
          <p:cNvPr id="7"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2153840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13" name="Rectangle 2"/>
          <p:cNvSpPr>
            <a:spLocks noGrp="1" noChangeArrowheads="1"/>
          </p:cNvSpPr>
          <p:nvPr>
            <p:ph type="ctrTitle"/>
          </p:nvPr>
        </p:nvSpPr>
        <p:spPr>
          <a:xfrm>
            <a:off x="720000" y="1368000"/>
            <a:ext cx="10752000" cy="1800000"/>
          </a:xfrm>
          <a:prstGeom prst="rect">
            <a:avLst/>
          </a:prstGeom>
        </p:spPr>
        <p:txBody>
          <a:bodyPr lIns="0" tIns="0" rIns="0" bIns="0" anchor="ctr"/>
          <a:lstStyle>
            <a:lvl1pPr algn="ctr">
              <a:spcBef>
                <a:spcPts val="0"/>
              </a:spcBef>
              <a:spcAft>
                <a:spcPts val="0"/>
              </a:spcAft>
              <a:defRPr sz="2800">
                <a:solidFill>
                  <a:schemeClr val="tx1"/>
                </a:solidFill>
                <a:latin typeface="Helvetica" pitchFamily="34" charset="0"/>
              </a:defRPr>
            </a:lvl1pPr>
          </a:lstStyle>
          <a:p>
            <a:pPr lvl="0"/>
            <a:r>
              <a:rPr lang="de-DE" altLang="en-US" noProof="0" dirty="0"/>
              <a:t>Klicken Sie, um den Titel zu bearbeiten.</a:t>
            </a:r>
          </a:p>
        </p:txBody>
      </p:sp>
      <p:sp>
        <p:nvSpPr>
          <p:cNvPr id="4" name="Inhaltsplatzhalter 3"/>
          <p:cNvSpPr>
            <a:spLocks noGrp="1"/>
          </p:cNvSpPr>
          <p:nvPr>
            <p:ph sz="quarter" idx="10" hasCustomPrompt="1"/>
          </p:nvPr>
        </p:nvSpPr>
        <p:spPr>
          <a:xfrm>
            <a:off x="720000" y="3420001"/>
            <a:ext cx="10752000" cy="2771775"/>
          </a:xfrm>
        </p:spPr>
        <p:txBody>
          <a:bodyPr anchor="ctr"/>
          <a:lstStyle>
            <a:lvl1pPr algn="ctr">
              <a:defRPr>
                <a:solidFill>
                  <a:schemeClr val="bg1">
                    <a:lumMod val="50000"/>
                  </a:schemeClr>
                </a:solidFill>
              </a:defRPr>
            </a:lvl1pPr>
            <a:lvl2pPr algn="ctr">
              <a:defRPr/>
            </a:lvl2pPr>
          </a:lstStyle>
          <a:p>
            <a:pPr lvl="0"/>
            <a:r>
              <a:rPr lang="de-DE" dirty="0"/>
              <a:t>Beliebiger Inhalt</a:t>
            </a:r>
          </a:p>
        </p:txBody>
      </p:sp>
      <p:sp>
        <p:nvSpPr>
          <p:cNvPr id="15" name="Text Box 13"/>
          <p:cNvSpPr txBox="1">
            <a:spLocks noChangeArrowheads="1"/>
          </p:cNvSpPr>
          <p:nvPr userDrawn="1"/>
        </p:nvSpPr>
        <p:spPr bwMode="auto">
          <a:xfrm>
            <a:off x="10992640" y="6201308"/>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spTree>
    <p:extLst>
      <p:ext uri="{BB962C8B-B14F-4D97-AF65-F5344CB8AC3E}">
        <p14:creationId xmlns:p14="http://schemas.microsoft.com/office/powerpoint/2010/main" val="803950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2" name="Rectangle 2"/>
          <p:cNvSpPr>
            <a:spLocks noGrp="1" noChangeArrowheads="1"/>
          </p:cNvSpPr>
          <p:nvPr>
            <p:ph type="ctrTitle"/>
          </p:nvPr>
        </p:nvSpPr>
        <p:spPr>
          <a:xfrm>
            <a:off x="720000" y="1368000"/>
            <a:ext cx="10752000" cy="1800000"/>
          </a:xfrm>
          <a:prstGeom prst="rect">
            <a:avLst/>
          </a:prstGeom>
        </p:spPr>
        <p:txBody>
          <a:bodyPr lIns="0" tIns="0" rIns="0" bIns="0" anchor="ctr"/>
          <a:lstStyle>
            <a:lvl1pPr algn="ctr">
              <a:spcBef>
                <a:spcPts val="0"/>
              </a:spcBef>
              <a:spcAft>
                <a:spcPts val="0"/>
              </a:spcAft>
              <a:defRPr sz="3600" b="1">
                <a:solidFill>
                  <a:schemeClr val="tx1"/>
                </a:solidFill>
                <a:latin typeface="Helvetica" pitchFamily="34" charset="0"/>
              </a:defRPr>
            </a:lvl1pPr>
          </a:lstStyle>
          <a:p>
            <a:pPr lvl="0"/>
            <a:r>
              <a:rPr lang="de-DE" altLang="en-US" noProof="0" dirty="0"/>
              <a:t>Klicken Sie, um den Titel zu bearbeiten.</a:t>
            </a:r>
          </a:p>
        </p:txBody>
      </p:sp>
      <p:sp>
        <p:nvSpPr>
          <p:cNvPr id="5" name="Rectangle 20"/>
          <p:cNvSpPr>
            <a:spLocks noChangeArrowheads="1"/>
          </p:cNvSpPr>
          <p:nvPr userDrawn="1"/>
        </p:nvSpPr>
        <p:spPr bwMode="auto">
          <a:xfrm>
            <a:off x="3455707" y="3535673"/>
            <a:ext cx="4997451" cy="433387"/>
          </a:xfrm>
          <a:prstGeom prst="rect">
            <a:avLst/>
          </a:prstGeom>
          <a:noFill/>
          <a:ln w="9525">
            <a:noFill/>
            <a:miter lim="800000"/>
            <a:headEnd/>
            <a:tailEnd/>
          </a:ln>
        </p:spPr>
        <p:txBody>
          <a:bodyPr anchor="ctr"/>
          <a:lstStyle/>
          <a:p>
            <a:pPr marL="342900" indent="-342900" algn="ctr" eaLnBrk="0" fontAlgn="base" hangingPunct="0">
              <a:spcBef>
                <a:spcPct val="20000"/>
              </a:spcBef>
              <a:spcAft>
                <a:spcPct val="0"/>
              </a:spcAft>
              <a:buFont typeface="Wingdings" pitchFamily="2" charset="2"/>
              <a:buNone/>
            </a:pPr>
            <a:r>
              <a:rPr lang="de-DE" sz="2000" dirty="0">
                <a:solidFill>
                  <a:srgbClr val="1763AA"/>
                </a:solidFill>
                <a:latin typeface="Helvetica" pitchFamily="34" charset="0"/>
              </a:rPr>
              <a:t>www.aequipa.de</a:t>
            </a:r>
          </a:p>
        </p:txBody>
      </p:sp>
      <p:pic>
        <p:nvPicPr>
          <p:cNvPr id="6" name="Grafik 5" descr="aequipa_powerpoint2 - Windows-Fotoanzeige"/>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2" t="20898" r="56723" b="49868"/>
          <a:stretch/>
        </p:blipFill>
        <p:spPr>
          <a:xfrm>
            <a:off x="1" y="5589654"/>
            <a:ext cx="8400256" cy="1275878"/>
          </a:xfrm>
          <a:prstGeom prst="rect">
            <a:avLst/>
          </a:prstGeom>
        </p:spPr>
      </p:pic>
      <p:pic>
        <p:nvPicPr>
          <p:cNvPr id="7" name="Grafik 6" descr="aequipa_powerpoint2 - Windows-Fotoanzeige"/>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0" t="10000" r="3857" b="12392"/>
          <a:stretch/>
        </p:blipFill>
        <p:spPr>
          <a:xfrm>
            <a:off x="8400257" y="5589654"/>
            <a:ext cx="3798505" cy="1275878"/>
          </a:xfrm>
          <a:prstGeom prst="rect">
            <a:avLst/>
          </a:prstGeom>
        </p:spPr>
      </p:pic>
    </p:spTree>
    <p:extLst>
      <p:ext uri="{BB962C8B-B14F-4D97-AF65-F5344CB8AC3E}">
        <p14:creationId xmlns:p14="http://schemas.microsoft.com/office/powerpoint/2010/main" val="237985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sp>
        <p:nvSpPr>
          <p:cNvPr id="4" name="Rechteck 3"/>
          <p:cNvSpPr/>
          <p:nvPr userDrawn="1"/>
        </p:nvSpPr>
        <p:spPr bwMode="auto">
          <a:xfrm>
            <a:off x="4079776" y="4607608"/>
            <a:ext cx="1008112" cy="29755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r" eaLnBrk="0" fontAlgn="base" hangingPunct="0">
              <a:spcBef>
                <a:spcPct val="0"/>
              </a:spcBef>
              <a:spcAft>
                <a:spcPct val="0"/>
              </a:spcAft>
            </a:pPr>
            <a:r>
              <a:rPr lang="de-DE" sz="1500" b="1" dirty="0" err="1">
                <a:solidFill>
                  <a:srgbClr val="1763AA"/>
                </a:solidFill>
                <a:latin typeface="Helvetica" pitchFamily="34" charset="0"/>
              </a:rPr>
              <a:t>Contact</a:t>
            </a:r>
            <a:endParaRPr lang="de-DE" sz="1500" dirty="0">
              <a:solidFill>
                <a:srgbClr val="1763AA"/>
              </a:solidFill>
              <a:latin typeface="Helvetica" pitchFamily="34" charset="0"/>
            </a:endParaRPr>
          </a:p>
        </p:txBody>
      </p:sp>
      <p:sp>
        <p:nvSpPr>
          <p:cNvPr id="22" name="Rectangle 2"/>
          <p:cNvSpPr>
            <a:spLocks noGrp="1" noChangeArrowheads="1"/>
          </p:cNvSpPr>
          <p:nvPr>
            <p:ph type="ctrTitle"/>
          </p:nvPr>
        </p:nvSpPr>
        <p:spPr>
          <a:xfrm>
            <a:off x="720000" y="764904"/>
            <a:ext cx="10752000" cy="1800000"/>
          </a:xfrm>
          <a:prstGeom prst="rect">
            <a:avLst/>
          </a:prstGeom>
        </p:spPr>
        <p:txBody>
          <a:bodyPr lIns="0" tIns="0" rIns="0" bIns="0" anchor="ctr"/>
          <a:lstStyle>
            <a:lvl1pPr algn="ctr">
              <a:spcBef>
                <a:spcPts val="0"/>
              </a:spcBef>
              <a:spcAft>
                <a:spcPts val="0"/>
              </a:spcAft>
              <a:defRPr sz="3600">
                <a:solidFill>
                  <a:schemeClr val="tx1"/>
                </a:solidFill>
                <a:latin typeface="Helvetica" pitchFamily="34" charset="0"/>
              </a:defRPr>
            </a:lvl1pPr>
          </a:lstStyle>
          <a:p>
            <a:pPr lvl="0"/>
            <a:r>
              <a:rPr lang="de-DE" altLang="en-US" noProof="0" dirty="0"/>
              <a:t>Klicken Sie, um den Titel zu bearbeiten.</a:t>
            </a:r>
          </a:p>
        </p:txBody>
      </p:sp>
      <p:sp>
        <p:nvSpPr>
          <p:cNvPr id="5" name="Rectangle 20"/>
          <p:cNvSpPr>
            <a:spLocks noChangeArrowheads="1"/>
          </p:cNvSpPr>
          <p:nvPr userDrawn="1"/>
        </p:nvSpPr>
        <p:spPr bwMode="auto">
          <a:xfrm>
            <a:off x="3597275" y="3751697"/>
            <a:ext cx="4997451" cy="433387"/>
          </a:xfrm>
          <a:prstGeom prst="rect">
            <a:avLst/>
          </a:prstGeom>
          <a:noFill/>
          <a:ln w="9525">
            <a:noFill/>
            <a:miter lim="800000"/>
            <a:headEnd/>
            <a:tailEnd/>
          </a:ln>
        </p:spPr>
        <p:txBody>
          <a:bodyPr anchor="ctr"/>
          <a:lstStyle/>
          <a:p>
            <a:pPr marL="342900" indent="-342900" algn="ctr" eaLnBrk="0" fontAlgn="base" hangingPunct="0">
              <a:spcBef>
                <a:spcPct val="20000"/>
              </a:spcBef>
              <a:spcAft>
                <a:spcPct val="0"/>
              </a:spcAft>
              <a:buFont typeface="Wingdings" pitchFamily="2" charset="2"/>
              <a:buNone/>
            </a:pPr>
            <a:r>
              <a:rPr lang="de-DE" sz="2000" dirty="0">
                <a:solidFill>
                  <a:srgbClr val="1763AA"/>
                </a:solidFill>
                <a:latin typeface="Helvetica" pitchFamily="34" charset="0"/>
              </a:rPr>
              <a:t>www.aequipa.de</a:t>
            </a:r>
          </a:p>
        </p:txBody>
      </p:sp>
      <p:sp>
        <p:nvSpPr>
          <p:cNvPr id="3" name="Textplatzhalter 2"/>
          <p:cNvSpPr>
            <a:spLocks noGrp="1"/>
          </p:cNvSpPr>
          <p:nvPr>
            <p:ph type="body" sz="quarter" idx="10" hasCustomPrompt="1"/>
          </p:nvPr>
        </p:nvSpPr>
        <p:spPr>
          <a:xfrm>
            <a:off x="815413" y="4905164"/>
            <a:ext cx="4272475" cy="1544282"/>
          </a:xfrm>
        </p:spPr>
        <p:txBody>
          <a:bodyPr lIns="0" tIns="0" rIns="0" bIns="0"/>
          <a:lstStyle>
            <a:lvl1pPr marL="0" marR="0" indent="-270000" algn="r" defTabSz="914400" rtl="0" eaLnBrk="0" fontAlgn="base" latinLnBrk="0" hangingPunct="0">
              <a:lnSpc>
                <a:spcPct val="100000"/>
              </a:lnSpc>
              <a:spcBef>
                <a:spcPts val="0"/>
              </a:spcBef>
              <a:spcAft>
                <a:spcPts val="0"/>
              </a:spcAft>
              <a:buClrTx/>
              <a:buSzTx/>
              <a:buFont typeface="Wingdings" pitchFamily="2" charset="2"/>
              <a:buNone/>
              <a:tabLst/>
              <a:defRPr lang="de-DE" sz="1500" kern="1200" baseline="0" dirty="0">
                <a:solidFill>
                  <a:schemeClr val="tx1"/>
                </a:solidFill>
                <a:latin typeface="Helvetica" pitchFamily="34" charset="0"/>
                <a:ea typeface="+mn-ea"/>
                <a:cs typeface="+mn-cs"/>
              </a:defRPr>
            </a:lvl1pPr>
          </a:lstStyle>
          <a:p>
            <a:pPr lvl="0"/>
            <a:r>
              <a:rPr lang="de-DE" dirty="0"/>
              <a:t>&lt;Name&gt;</a:t>
            </a:r>
          </a:p>
          <a:p>
            <a:pPr marL="0" marR="0" lvl="0" indent="-270000" algn="r" defTabSz="914400" rtl="0" eaLnBrk="0" fontAlgn="base" latinLnBrk="0" hangingPunct="0">
              <a:lnSpc>
                <a:spcPct val="100000"/>
              </a:lnSpc>
              <a:spcBef>
                <a:spcPts val="0"/>
              </a:spcBef>
              <a:spcAft>
                <a:spcPts val="0"/>
              </a:spcAft>
              <a:buClrTx/>
              <a:buSzTx/>
              <a:buFont typeface="Wingdings" pitchFamily="2" charset="2"/>
              <a:buNone/>
              <a:tabLst/>
              <a:defRPr/>
            </a:pPr>
            <a:r>
              <a:rPr lang="de-DE" dirty="0"/>
              <a:t>&lt;</a:t>
            </a:r>
            <a:r>
              <a:rPr lang="de-DE" dirty="0" err="1"/>
              <a:t>Contact</a:t>
            </a:r>
            <a:r>
              <a:rPr lang="de-DE" dirty="0"/>
              <a:t> </a:t>
            </a:r>
            <a:r>
              <a:rPr lang="de-DE" dirty="0" err="1"/>
              <a:t>details</a:t>
            </a:r>
            <a:r>
              <a:rPr lang="de-DE" dirty="0"/>
              <a:t>&gt;</a:t>
            </a:r>
          </a:p>
          <a:p>
            <a:pPr lvl="0"/>
            <a:endParaRPr lang="de-DE" dirty="0"/>
          </a:p>
          <a:p>
            <a:pPr lvl="0"/>
            <a:endParaRPr lang="de-DE" dirty="0"/>
          </a:p>
        </p:txBody>
      </p:sp>
      <p:pic>
        <p:nvPicPr>
          <p:cNvPr id="9" name="Grafik 8" descr="aequipa_powerpoint2 - Windows-Fotoanzeige"/>
          <p:cNvPicPr>
            <a:picLocks noChangeAspect="1"/>
          </p:cNvPicPr>
          <p:nvPr userDrawn="1"/>
        </p:nvPicPr>
        <p:blipFill rotWithShape="1">
          <a:blip r:embed="rId2" cstate="print">
            <a:extLst>
              <a:ext uri="{28A0092B-C50C-407E-A947-70E740481C1C}">
                <a14:useLocalDpi xmlns:a14="http://schemas.microsoft.com/office/drawing/2010/main" val="0"/>
              </a:ext>
            </a:extLst>
          </a:blip>
          <a:srcRect l="40553" t="10000" r="3857" b="12392"/>
          <a:stretch/>
        </p:blipFill>
        <p:spPr>
          <a:xfrm>
            <a:off x="7440150" y="4567712"/>
            <a:ext cx="3343545" cy="1881735"/>
          </a:xfrm>
          <a:prstGeom prst="rect">
            <a:avLst/>
          </a:prstGeom>
        </p:spPr>
      </p:pic>
    </p:spTree>
    <p:extLst>
      <p:ext uri="{BB962C8B-B14F-4D97-AF65-F5344CB8AC3E}">
        <p14:creationId xmlns:p14="http://schemas.microsoft.com/office/powerpoint/2010/main" val="378938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pic>
        <p:nvPicPr>
          <p:cNvPr id="2"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sz="half" idx="1"/>
          </p:nvPr>
        </p:nvSpPr>
        <p:spPr>
          <a:xfrm>
            <a:off x="720000" y="1368000"/>
            <a:ext cx="5232000" cy="461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a:t>Textmasterformat bearbeiten</a:t>
            </a:r>
          </a:p>
          <a:p>
            <a:pPr lvl="1">
              <a:spcBef>
                <a:spcPts val="300"/>
              </a:spcBef>
              <a:spcAft>
                <a:spcPts val="300"/>
              </a:spcAft>
            </a:pPr>
            <a:r>
              <a:rPr lang="de-DE" dirty="0"/>
              <a:t>Zweite Ebene</a:t>
            </a:r>
          </a:p>
          <a:p>
            <a:pPr marL="1008000" lvl="2" indent="-216000">
              <a:spcBef>
                <a:spcPts val="300"/>
              </a:spcBef>
              <a:spcAft>
                <a:spcPts val="300"/>
              </a:spcAft>
            </a:pPr>
            <a:r>
              <a:rPr lang="de-DE" dirty="0"/>
              <a:t>Dritte Ebene</a:t>
            </a:r>
          </a:p>
          <a:p>
            <a:pPr marL="1260000" lvl="3">
              <a:spcBef>
                <a:spcPts val="300"/>
              </a:spcBef>
            </a:pPr>
            <a:r>
              <a:rPr lang="de-DE" dirty="0"/>
              <a:t>Vierte Ebene</a:t>
            </a:r>
          </a:p>
          <a:p>
            <a:pPr marL="1512000" lvl="4">
              <a:spcBef>
                <a:spcPts val="300"/>
              </a:spcBef>
              <a:spcAft>
                <a:spcPts val="300"/>
              </a:spcAft>
            </a:pPr>
            <a:r>
              <a:rPr lang="de-DE" dirty="0"/>
              <a:t>Fünfte Ebene</a:t>
            </a:r>
          </a:p>
        </p:txBody>
      </p:sp>
      <p:sp>
        <p:nvSpPr>
          <p:cNvPr id="4" name="Inhaltsplatzhalter 3"/>
          <p:cNvSpPr>
            <a:spLocks noGrp="1"/>
          </p:cNvSpPr>
          <p:nvPr>
            <p:ph sz="half" idx="2"/>
          </p:nvPr>
        </p:nvSpPr>
        <p:spPr>
          <a:xfrm>
            <a:off x="6240000" y="1368000"/>
            <a:ext cx="5232000" cy="46532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a:t>Textmasterformat bearbeiten</a:t>
            </a:r>
          </a:p>
          <a:p>
            <a:pPr lvl="1">
              <a:spcBef>
                <a:spcPts val="300"/>
              </a:spcBef>
              <a:spcAft>
                <a:spcPts val="300"/>
              </a:spcAft>
            </a:pPr>
            <a:r>
              <a:rPr lang="de-DE" dirty="0"/>
              <a:t>Zweite Ebene</a:t>
            </a:r>
          </a:p>
          <a:p>
            <a:pPr marL="1008000" lvl="2" indent="-216000">
              <a:spcBef>
                <a:spcPts val="300"/>
              </a:spcBef>
              <a:spcAft>
                <a:spcPts val="300"/>
              </a:spcAft>
            </a:pPr>
            <a:r>
              <a:rPr lang="de-DE" dirty="0"/>
              <a:t>Dritte Ebene</a:t>
            </a:r>
          </a:p>
          <a:p>
            <a:pPr marL="1260000" lvl="3">
              <a:spcBef>
                <a:spcPts val="300"/>
              </a:spcBef>
            </a:pPr>
            <a:r>
              <a:rPr lang="de-DE" dirty="0"/>
              <a:t>Vierte Ebene</a:t>
            </a:r>
          </a:p>
          <a:p>
            <a:pPr marL="1512000" lvl="4">
              <a:spcBef>
                <a:spcPts val="300"/>
              </a:spcBef>
              <a:spcAft>
                <a:spcPts val="300"/>
              </a:spcAft>
            </a:pPr>
            <a:r>
              <a:rPr lang="de-DE" dirty="0"/>
              <a:t>Fünfte Ebene</a:t>
            </a:r>
          </a:p>
        </p:txBody>
      </p:sp>
      <p:sp>
        <p:nvSpPr>
          <p:cNvPr id="45"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8"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7" name="Text Box 13"/>
          <p:cNvSpPr txBox="1">
            <a:spLocks noChangeArrowheads="1"/>
          </p:cNvSpPr>
          <p:nvPr userDrawn="1"/>
        </p:nvSpPr>
        <p:spPr bwMode="auto">
          <a:xfrm>
            <a:off x="11243756" y="6299886"/>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8"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32451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2"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720000" y="1368000"/>
            <a:ext cx="5232000"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720000" y="2088000"/>
            <a:ext cx="5232000" cy="389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a:t>Textmasterformat bearbeiten</a:t>
            </a:r>
          </a:p>
          <a:p>
            <a:pPr lvl="1">
              <a:spcBef>
                <a:spcPts val="300"/>
              </a:spcBef>
              <a:spcAft>
                <a:spcPts val="300"/>
              </a:spcAft>
            </a:pPr>
            <a:r>
              <a:rPr lang="de-DE" dirty="0"/>
              <a:t>Zweite Ebene</a:t>
            </a:r>
          </a:p>
          <a:p>
            <a:pPr marL="1008000" lvl="2" indent="-216000">
              <a:spcBef>
                <a:spcPts val="300"/>
              </a:spcBef>
              <a:spcAft>
                <a:spcPts val="300"/>
              </a:spcAft>
            </a:pPr>
            <a:r>
              <a:rPr lang="de-DE" dirty="0"/>
              <a:t>Dritte Ebene</a:t>
            </a:r>
          </a:p>
          <a:p>
            <a:pPr marL="1260000" lvl="3">
              <a:spcBef>
                <a:spcPts val="300"/>
              </a:spcBef>
            </a:pPr>
            <a:r>
              <a:rPr lang="de-DE" dirty="0"/>
              <a:t>Vierte Ebene</a:t>
            </a:r>
          </a:p>
          <a:p>
            <a:pPr marL="1512000" lvl="4">
              <a:spcBef>
                <a:spcPts val="300"/>
              </a:spcBef>
              <a:spcAft>
                <a:spcPts val="300"/>
              </a:spcAft>
            </a:pPr>
            <a:r>
              <a:rPr lang="de-DE" dirty="0"/>
              <a:t>Fünfte Ebene</a:t>
            </a:r>
          </a:p>
        </p:txBody>
      </p:sp>
      <p:sp>
        <p:nvSpPr>
          <p:cNvPr id="5" name="Textplatzhalter 4"/>
          <p:cNvSpPr>
            <a:spLocks noGrp="1"/>
          </p:cNvSpPr>
          <p:nvPr>
            <p:ph type="body" sz="quarter" idx="3"/>
          </p:nvPr>
        </p:nvSpPr>
        <p:spPr>
          <a:xfrm>
            <a:off x="6240000" y="1368000"/>
            <a:ext cx="5232000" cy="72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Inhaltsplatzhalter 5"/>
          <p:cNvSpPr>
            <a:spLocks noGrp="1"/>
          </p:cNvSpPr>
          <p:nvPr>
            <p:ph sz="quarter" idx="4"/>
          </p:nvPr>
        </p:nvSpPr>
        <p:spPr>
          <a:xfrm>
            <a:off x="6240000" y="2088000"/>
            <a:ext cx="5232000" cy="389728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marL="358775" lvl="0">
              <a:spcBef>
                <a:spcPts val="300"/>
              </a:spcBef>
              <a:spcAft>
                <a:spcPts val="300"/>
              </a:spcAft>
              <a:buFont typeface="Arial" pitchFamily="34" charset="0"/>
              <a:buChar char="•"/>
            </a:pPr>
            <a:r>
              <a:rPr lang="de-DE" dirty="0"/>
              <a:t>Textmasterformat bearbeiten</a:t>
            </a:r>
          </a:p>
          <a:p>
            <a:pPr lvl="1">
              <a:spcBef>
                <a:spcPts val="300"/>
              </a:spcBef>
              <a:spcAft>
                <a:spcPts val="300"/>
              </a:spcAft>
            </a:pPr>
            <a:r>
              <a:rPr lang="de-DE" dirty="0"/>
              <a:t>Zweite Ebene</a:t>
            </a:r>
          </a:p>
          <a:p>
            <a:pPr marL="1008000" lvl="2" indent="-216000">
              <a:spcBef>
                <a:spcPts val="300"/>
              </a:spcBef>
              <a:spcAft>
                <a:spcPts val="300"/>
              </a:spcAft>
            </a:pPr>
            <a:r>
              <a:rPr lang="de-DE" dirty="0"/>
              <a:t>Dritte Ebene</a:t>
            </a:r>
          </a:p>
          <a:p>
            <a:pPr marL="1260000" lvl="3">
              <a:spcBef>
                <a:spcPts val="300"/>
              </a:spcBef>
            </a:pPr>
            <a:r>
              <a:rPr lang="de-DE" dirty="0"/>
              <a:t>Vierte Ebene</a:t>
            </a:r>
          </a:p>
          <a:p>
            <a:pPr marL="1512000" lvl="4">
              <a:spcBef>
                <a:spcPts val="300"/>
              </a:spcBef>
              <a:spcAft>
                <a:spcPts val="300"/>
              </a:spcAft>
            </a:pPr>
            <a:r>
              <a:rPr lang="de-DE" dirty="0"/>
              <a:t>Fünfte Ebene</a:t>
            </a:r>
          </a:p>
        </p:txBody>
      </p:sp>
      <p:sp>
        <p:nvSpPr>
          <p:cNvPr id="46"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20"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9" name="Text Box 13"/>
          <p:cNvSpPr txBox="1">
            <a:spLocks noChangeArrowheads="1"/>
          </p:cNvSpPr>
          <p:nvPr userDrawn="1"/>
        </p:nvSpPr>
        <p:spPr bwMode="auto">
          <a:xfrm>
            <a:off x="11250380" y="6297438"/>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10"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738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4098" name="Picture 2" descr="I:\BIPS\AEQUIPA\aequipa_pp_vorlagen\aequipa_pp_vorlagen\png\aequipa_powerpoint2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13" y="0"/>
            <a:ext cx="121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platzhalter 14"/>
          <p:cNvSpPr>
            <a:spLocks noGrp="1"/>
          </p:cNvSpPr>
          <p:nvPr>
            <p:ph type="body" sz="quarter" idx="10" hasCustomPrompt="1"/>
          </p:nvPr>
        </p:nvSpPr>
        <p:spPr>
          <a:xfrm>
            <a:off x="3215680" y="908720"/>
            <a:ext cx="7584693" cy="216000"/>
          </a:xfrm>
        </p:spPr>
        <p:txBody>
          <a:bodyPr lIns="0" tIns="0" rIns="0" bIns="0" anchor="ctr" anchorCtr="0"/>
          <a:lstStyle>
            <a:lvl1pPr algn="r">
              <a:defRPr sz="1600" b="0">
                <a:solidFill>
                  <a:schemeClr val="bg1">
                    <a:lumMod val="50000"/>
                  </a:schemeClr>
                </a:solidFill>
              </a:defRPr>
            </a:lvl1pPr>
          </a:lstStyle>
          <a:p>
            <a:pPr lvl="0"/>
            <a:r>
              <a:rPr lang="de-DE" dirty="0"/>
              <a:t>Abschnittsüberschrift einfügen</a:t>
            </a:r>
          </a:p>
        </p:txBody>
      </p:sp>
      <p:sp>
        <p:nvSpPr>
          <p:cNvPr id="16" name="Titel 1"/>
          <p:cNvSpPr>
            <a:spLocks noGrp="1"/>
          </p:cNvSpPr>
          <p:nvPr>
            <p:ph type="title"/>
          </p:nvPr>
        </p:nvSpPr>
        <p:spPr>
          <a:xfrm>
            <a:off x="1200000" y="216000"/>
            <a:ext cx="9456000" cy="720000"/>
          </a:xfrm>
          <a:prstGeom prst="rect">
            <a:avLst/>
          </a:prstGeom>
        </p:spPr>
        <p:txBody>
          <a:bodyPr rIns="0" anchor="ctr"/>
          <a:lstStyle>
            <a:lvl1pPr algn="ctr">
              <a:lnSpc>
                <a:spcPct val="80000"/>
              </a:lnSpc>
              <a:defRPr sz="2800">
                <a:solidFill>
                  <a:schemeClr val="tx1"/>
                </a:solidFill>
              </a:defRPr>
            </a:lvl1pPr>
          </a:lstStyle>
          <a:p>
            <a:r>
              <a:rPr lang="de-DE" dirty="0"/>
              <a:t>Titelmasterformat durch Klicken bearbeiten</a:t>
            </a:r>
          </a:p>
        </p:txBody>
      </p:sp>
      <p:sp>
        <p:nvSpPr>
          <p:cNvPr id="15" name="Text Box 13"/>
          <p:cNvSpPr txBox="1">
            <a:spLocks noChangeArrowheads="1"/>
          </p:cNvSpPr>
          <p:nvPr userDrawn="1"/>
        </p:nvSpPr>
        <p:spPr bwMode="auto">
          <a:xfrm>
            <a:off x="11249703" y="6299886"/>
            <a:ext cx="864000" cy="351270"/>
          </a:xfrm>
          <a:prstGeom prst="rect">
            <a:avLst/>
          </a:prstGeom>
          <a:noFill/>
          <a:ln>
            <a:noFill/>
          </a:ln>
          <a:effectLst/>
        </p:spPr>
        <p:txBody>
          <a:bodyPr wrap="none" lIns="36000" tIns="36000" rIns="0" bIns="36000" anchor="ctr"/>
          <a:lstStyle>
            <a:lvl1pPr>
              <a:defRPr sz="3600">
                <a:solidFill>
                  <a:schemeClr val="tx1"/>
                </a:solidFill>
                <a:latin typeface="Times" pitchFamily="18" charset="0"/>
              </a:defRPr>
            </a:lvl1pPr>
            <a:lvl2pPr marL="742950" indent="-285750">
              <a:defRPr sz="3600">
                <a:solidFill>
                  <a:schemeClr val="tx1"/>
                </a:solidFill>
                <a:latin typeface="Times" pitchFamily="18" charset="0"/>
              </a:defRPr>
            </a:lvl2pPr>
            <a:lvl3pPr marL="1143000" indent="-228600">
              <a:defRPr sz="3600">
                <a:solidFill>
                  <a:schemeClr val="tx1"/>
                </a:solidFill>
                <a:latin typeface="Times" pitchFamily="18" charset="0"/>
              </a:defRPr>
            </a:lvl3pPr>
            <a:lvl4pPr marL="1600200" indent="-228600">
              <a:defRPr sz="3600">
                <a:solidFill>
                  <a:schemeClr val="tx1"/>
                </a:solidFill>
                <a:latin typeface="Times" pitchFamily="18" charset="0"/>
              </a:defRPr>
            </a:lvl4pPr>
            <a:lvl5pPr marL="2057400" indent="-228600">
              <a:defRPr sz="3600">
                <a:solidFill>
                  <a:schemeClr val="tx1"/>
                </a:solidFill>
                <a:latin typeface="Times" pitchFamily="18" charset="0"/>
              </a:defRPr>
            </a:lvl5pPr>
            <a:lvl6pPr marL="2514600" indent="-228600" algn="r" eaLnBrk="0" fontAlgn="base" hangingPunct="0">
              <a:spcBef>
                <a:spcPct val="0"/>
              </a:spcBef>
              <a:spcAft>
                <a:spcPct val="0"/>
              </a:spcAft>
              <a:defRPr sz="3600">
                <a:solidFill>
                  <a:schemeClr val="tx1"/>
                </a:solidFill>
                <a:latin typeface="Times" pitchFamily="18" charset="0"/>
              </a:defRPr>
            </a:lvl6pPr>
            <a:lvl7pPr marL="2971800" indent="-228600" algn="r" eaLnBrk="0" fontAlgn="base" hangingPunct="0">
              <a:spcBef>
                <a:spcPct val="0"/>
              </a:spcBef>
              <a:spcAft>
                <a:spcPct val="0"/>
              </a:spcAft>
              <a:defRPr sz="3600">
                <a:solidFill>
                  <a:schemeClr val="tx1"/>
                </a:solidFill>
                <a:latin typeface="Times" pitchFamily="18" charset="0"/>
              </a:defRPr>
            </a:lvl7pPr>
            <a:lvl8pPr marL="3429000" indent="-228600" algn="r" eaLnBrk="0" fontAlgn="base" hangingPunct="0">
              <a:spcBef>
                <a:spcPct val="0"/>
              </a:spcBef>
              <a:spcAft>
                <a:spcPct val="0"/>
              </a:spcAft>
              <a:defRPr sz="3600">
                <a:solidFill>
                  <a:schemeClr val="tx1"/>
                </a:solidFill>
                <a:latin typeface="Times" pitchFamily="18" charset="0"/>
              </a:defRPr>
            </a:lvl8pPr>
            <a:lvl9pPr marL="3886200" indent="-228600" algn="r" eaLnBrk="0" fontAlgn="base" hangingPunct="0">
              <a:spcBef>
                <a:spcPct val="0"/>
              </a:spcBef>
              <a:spcAft>
                <a:spcPct val="0"/>
              </a:spcAft>
              <a:defRPr sz="3600">
                <a:solidFill>
                  <a:schemeClr val="tx1"/>
                </a:solidFill>
                <a:latin typeface="Times" pitchFamily="18" charset="0"/>
              </a:defRPr>
            </a:lvl9pPr>
          </a:lstStyle>
          <a:p>
            <a:pPr algn="ctr" eaLnBrk="0" fontAlgn="base" hangingPunct="0">
              <a:spcBef>
                <a:spcPct val="50000"/>
              </a:spcBef>
              <a:spcAft>
                <a:spcPct val="0"/>
              </a:spcAft>
              <a:defRPr/>
            </a:pPr>
            <a:fld id="{A72E8017-6489-4B41-BF83-3016FFF4AB5D}" type="slidenum">
              <a:rPr lang="de-DE" sz="1000" smtClean="0">
                <a:solidFill>
                  <a:srgbClr val="000000"/>
                </a:solidFill>
                <a:latin typeface="Arial" charset="0"/>
              </a:rPr>
              <a:pPr algn="ctr" eaLnBrk="0" fontAlgn="base" hangingPunct="0">
                <a:spcBef>
                  <a:spcPct val="50000"/>
                </a:spcBef>
                <a:spcAft>
                  <a:spcPct val="0"/>
                </a:spcAft>
                <a:defRPr/>
              </a:pPr>
              <a:t>‹Nr.›</a:t>
            </a:fld>
            <a:endParaRPr lang="de-DE" sz="1000" dirty="0">
              <a:solidFill>
                <a:srgbClr val="000000"/>
              </a:solidFill>
              <a:latin typeface="Arial" charset="0"/>
            </a:endParaRPr>
          </a:p>
        </p:txBody>
      </p:sp>
      <p:pic>
        <p:nvPicPr>
          <p:cNvPr id="6" name="Grafik 3"/>
          <p:cNvPicPr/>
          <p:nvPr userDrawn="1"/>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54961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30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20000" y="1620000"/>
            <a:ext cx="10752000"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58775" lvl="0">
              <a:spcBef>
                <a:spcPts val="300"/>
              </a:spcBef>
              <a:spcAft>
                <a:spcPts val="300"/>
              </a:spcAft>
              <a:buFont typeface="Arial" pitchFamily="34" charset="0"/>
              <a:buChar char="•"/>
            </a:pPr>
            <a:r>
              <a:rPr lang="de-DE" altLang="en-US" dirty="0"/>
              <a:t>Hier klicken, um Master-Textformat zu bearbeiten</a:t>
            </a:r>
          </a:p>
          <a:p>
            <a:pPr lvl="1">
              <a:spcBef>
                <a:spcPts val="300"/>
              </a:spcBef>
              <a:spcAft>
                <a:spcPts val="300"/>
              </a:spcAft>
            </a:pPr>
            <a:r>
              <a:rPr lang="de-DE" altLang="en-US" dirty="0"/>
              <a:t>Zweite Ebene</a:t>
            </a:r>
          </a:p>
          <a:p>
            <a:pPr marL="1008000" lvl="2" indent="-216000">
              <a:spcBef>
                <a:spcPts val="300"/>
              </a:spcBef>
              <a:spcAft>
                <a:spcPts val="300"/>
              </a:spcAft>
            </a:pPr>
            <a:r>
              <a:rPr lang="de-DE" altLang="en-US" dirty="0"/>
              <a:t>Dritte Ebene</a:t>
            </a:r>
          </a:p>
          <a:p>
            <a:pPr marL="1260000" lvl="3">
              <a:spcBef>
                <a:spcPts val="300"/>
              </a:spcBef>
            </a:pPr>
            <a:r>
              <a:rPr lang="de-DE" altLang="en-US" dirty="0"/>
              <a:t>Vierte Ebene</a:t>
            </a:r>
          </a:p>
          <a:p>
            <a:pPr marL="1512000" lvl="4">
              <a:spcBef>
                <a:spcPts val="300"/>
              </a:spcBef>
              <a:spcAft>
                <a:spcPts val="300"/>
              </a:spcAft>
            </a:pPr>
            <a:r>
              <a:rPr lang="de-DE" altLang="en-US" dirty="0"/>
              <a:t>Fünfte Ebene</a:t>
            </a:r>
          </a:p>
        </p:txBody>
      </p:sp>
    </p:spTree>
    <p:extLst>
      <p:ext uri="{BB962C8B-B14F-4D97-AF65-F5344CB8AC3E}">
        <p14:creationId xmlns:p14="http://schemas.microsoft.com/office/powerpoint/2010/main" val="3503631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2800" b="1">
          <a:solidFill>
            <a:schemeClr val="tx1">
              <a:lumMod val="65000"/>
              <a:lumOff val="35000"/>
            </a:schemeClr>
          </a:solidFill>
          <a:latin typeface="Helvetica" pitchFamily="34" charset="0"/>
          <a:ea typeface="+mj-ea"/>
          <a:cs typeface="Calibri" pitchFamily="34" charset="0"/>
        </a:defRPr>
      </a:lvl1pPr>
      <a:lvl2pPr algn="ctr" rtl="0" eaLnBrk="0" fontAlgn="base" hangingPunct="0">
        <a:spcBef>
          <a:spcPct val="0"/>
        </a:spcBef>
        <a:spcAft>
          <a:spcPct val="0"/>
        </a:spcAft>
        <a:defRPr sz="2800" b="1">
          <a:solidFill>
            <a:schemeClr val="tx2"/>
          </a:solidFill>
          <a:latin typeface="Calibri" pitchFamily="34" charset="0"/>
          <a:cs typeface="Calibri" pitchFamily="34" charset="0"/>
        </a:defRPr>
      </a:lvl2pPr>
      <a:lvl3pPr algn="ctr" rtl="0" eaLnBrk="0" fontAlgn="base" hangingPunct="0">
        <a:spcBef>
          <a:spcPct val="0"/>
        </a:spcBef>
        <a:spcAft>
          <a:spcPct val="0"/>
        </a:spcAft>
        <a:defRPr sz="2800" b="1">
          <a:solidFill>
            <a:schemeClr val="tx2"/>
          </a:solidFill>
          <a:latin typeface="Calibri" pitchFamily="34" charset="0"/>
          <a:cs typeface="Calibri" pitchFamily="34" charset="0"/>
        </a:defRPr>
      </a:lvl3pPr>
      <a:lvl4pPr algn="ctr" rtl="0" eaLnBrk="0" fontAlgn="base" hangingPunct="0">
        <a:spcBef>
          <a:spcPct val="0"/>
        </a:spcBef>
        <a:spcAft>
          <a:spcPct val="0"/>
        </a:spcAft>
        <a:defRPr sz="2800" b="1">
          <a:solidFill>
            <a:schemeClr val="tx2"/>
          </a:solidFill>
          <a:latin typeface="Calibri" pitchFamily="34" charset="0"/>
          <a:cs typeface="Calibri" pitchFamily="34" charset="0"/>
        </a:defRPr>
      </a:lvl4pPr>
      <a:lvl5pPr algn="ctr" rtl="0" eaLnBrk="0" fontAlgn="base" hangingPunct="0">
        <a:spcBef>
          <a:spcPct val="0"/>
        </a:spcBef>
        <a:spcAft>
          <a:spcPct val="0"/>
        </a:spcAft>
        <a:defRPr sz="2800" b="1">
          <a:solidFill>
            <a:schemeClr val="tx2"/>
          </a:solidFill>
          <a:latin typeface="Calibri" pitchFamily="34" charset="0"/>
          <a:cs typeface="Calibri" pitchFamily="34"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0" indent="-270000" algn="l" rtl="0" eaLnBrk="0" fontAlgn="base" hangingPunct="0">
        <a:spcBef>
          <a:spcPts val="600"/>
        </a:spcBef>
        <a:spcAft>
          <a:spcPts val="600"/>
        </a:spcAft>
        <a:buFont typeface="Wingdings" pitchFamily="2" charset="2"/>
        <a:buNone/>
        <a:defRPr lang="de-DE" altLang="en-US" sz="2400" dirty="0" smtClean="0">
          <a:solidFill>
            <a:schemeClr val="tx1">
              <a:lumMod val="75000"/>
              <a:lumOff val="25000"/>
            </a:schemeClr>
          </a:solidFill>
          <a:latin typeface="Helvetica" pitchFamily="34" charset="0"/>
          <a:ea typeface="+mn-ea"/>
          <a:cs typeface="+mn-cs"/>
        </a:defRPr>
      </a:lvl1pPr>
      <a:lvl2pPr marL="720000" indent="-270000" algn="l" rtl="0" eaLnBrk="0" fontAlgn="base" hangingPunct="0">
        <a:spcBef>
          <a:spcPts val="0"/>
        </a:spcBef>
        <a:spcAft>
          <a:spcPts val="600"/>
        </a:spcAft>
        <a:buChar char="•"/>
        <a:defRPr lang="de-DE" altLang="en-US" sz="2000" dirty="0" smtClean="0">
          <a:solidFill>
            <a:schemeClr val="tx1">
              <a:lumMod val="75000"/>
              <a:lumOff val="25000"/>
            </a:schemeClr>
          </a:solidFill>
          <a:latin typeface="Helvetica" pitchFamily="34" charset="0"/>
        </a:defRPr>
      </a:lvl2pPr>
      <a:lvl3pPr marL="1080000" indent="-270000" algn="l" rtl="0" eaLnBrk="0" fontAlgn="base" hangingPunct="0">
        <a:spcBef>
          <a:spcPts val="0"/>
        </a:spcBef>
        <a:spcAft>
          <a:spcPts val="400"/>
        </a:spcAft>
        <a:buFont typeface="Symbol" pitchFamily="18" charset="2"/>
        <a:buChar char="-"/>
        <a:defRPr lang="de-DE" altLang="en-US" sz="1800" dirty="0" smtClean="0">
          <a:solidFill>
            <a:schemeClr val="tx1">
              <a:lumMod val="75000"/>
              <a:lumOff val="25000"/>
            </a:schemeClr>
          </a:solidFill>
          <a:latin typeface="Helvetica" pitchFamily="34" charset="0"/>
        </a:defRPr>
      </a:lvl3pPr>
      <a:lvl4pPr marL="1440000" indent="-180000" algn="l" rtl="0" eaLnBrk="0" fontAlgn="base" hangingPunct="0">
        <a:spcBef>
          <a:spcPts val="0"/>
        </a:spcBef>
        <a:spcAft>
          <a:spcPts val="300"/>
        </a:spcAft>
        <a:buChar char="o"/>
        <a:defRPr lang="de-DE" altLang="en-US" sz="1600" dirty="0" smtClean="0">
          <a:solidFill>
            <a:schemeClr val="tx1">
              <a:lumMod val="75000"/>
              <a:lumOff val="25000"/>
            </a:schemeClr>
          </a:solidFill>
          <a:latin typeface="Helvetica" pitchFamily="34" charset="0"/>
        </a:defRPr>
      </a:lvl4pPr>
      <a:lvl5pPr marL="1710000" indent="-179388" algn="l" rtl="0" eaLnBrk="0" fontAlgn="base" hangingPunct="0">
        <a:spcBef>
          <a:spcPts val="0"/>
        </a:spcBef>
        <a:spcAft>
          <a:spcPts val="200"/>
        </a:spcAft>
        <a:buChar char="»"/>
        <a:defRPr lang="de-DE" altLang="en-US" sz="1600" dirty="0" smtClean="0">
          <a:solidFill>
            <a:schemeClr val="tx1">
              <a:lumMod val="75000"/>
              <a:lumOff val="25000"/>
            </a:schemeClr>
          </a:solidFill>
          <a:latin typeface="Helvetica" pitchFamily="34" charset="0"/>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20000" y="1620000"/>
            <a:ext cx="10752000"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58775" lvl="0">
              <a:spcBef>
                <a:spcPts val="300"/>
              </a:spcBef>
              <a:spcAft>
                <a:spcPts val="300"/>
              </a:spcAft>
              <a:buFont typeface="Arial" pitchFamily="34" charset="0"/>
              <a:buChar char="•"/>
            </a:pPr>
            <a:r>
              <a:rPr lang="de-DE" altLang="en-US" dirty="0" smtClean="0"/>
              <a:t>Hier klicken, um Master-Textformat zu bearbeiten</a:t>
            </a:r>
          </a:p>
          <a:p>
            <a:pPr lvl="1">
              <a:spcBef>
                <a:spcPts val="300"/>
              </a:spcBef>
              <a:spcAft>
                <a:spcPts val="300"/>
              </a:spcAft>
            </a:pPr>
            <a:r>
              <a:rPr lang="de-DE" altLang="en-US" dirty="0" smtClean="0"/>
              <a:t>Zweite Ebene</a:t>
            </a:r>
          </a:p>
          <a:p>
            <a:pPr marL="1008000" lvl="2" indent="-216000">
              <a:spcBef>
                <a:spcPts val="300"/>
              </a:spcBef>
              <a:spcAft>
                <a:spcPts val="300"/>
              </a:spcAft>
            </a:pPr>
            <a:r>
              <a:rPr lang="de-DE" altLang="en-US" dirty="0" smtClean="0"/>
              <a:t>Dritte Ebene</a:t>
            </a:r>
          </a:p>
          <a:p>
            <a:pPr marL="1260000" lvl="3">
              <a:spcBef>
                <a:spcPts val="300"/>
              </a:spcBef>
            </a:pPr>
            <a:r>
              <a:rPr lang="de-DE" altLang="en-US" dirty="0" smtClean="0"/>
              <a:t>Vierte Ebene</a:t>
            </a:r>
          </a:p>
          <a:p>
            <a:pPr marL="1512000" lvl="4">
              <a:spcBef>
                <a:spcPts val="300"/>
              </a:spcBef>
              <a:spcAft>
                <a:spcPts val="300"/>
              </a:spcAft>
            </a:pPr>
            <a:r>
              <a:rPr lang="de-DE" altLang="en-US" dirty="0" smtClean="0"/>
              <a:t>Fünfte Ebene</a:t>
            </a:r>
          </a:p>
        </p:txBody>
      </p:sp>
    </p:spTree>
    <p:extLst>
      <p:ext uri="{BB962C8B-B14F-4D97-AF65-F5344CB8AC3E}">
        <p14:creationId xmlns:p14="http://schemas.microsoft.com/office/powerpoint/2010/main" val="7724733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1">
              <a:lumMod val="65000"/>
              <a:lumOff val="35000"/>
            </a:schemeClr>
          </a:solidFill>
          <a:latin typeface="Helvetica" pitchFamily="34" charset="0"/>
          <a:ea typeface="+mj-ea"/>
          <a:cs typeface="Calibri" pitchFamily="34" charset="0"/>
        </a:defRPr>
      </a:lvl1pPr>
      <a:lvl2pPr algn="ctr" rtl="0" eaLnBrk="0" fontAlgn="base" hangingPunct="0">
        <a:spcBef>
          <a:spcPct val="0"/>
        </a:spcBef>
        <a:spcAft>
          <a:spcPct val="0"/>
        </a:spcAft>
        <a:defRPr sz="2800" b="1">
          <a:solidFill>
            <a:schemeClr val="tx2"/>
          </a:solidFill>
          <a:latin typeface="Calibri" pitchFamily="34" charset="0"/>
          <a:cs typeface="Calibri" pitchFamily="34" charset="0"/>
        </a:defRPr>
      </a:lvl2pPr>
      <a:lvl3pPr algn="ctr" rtl="0" eaLnBrk="0" fontAlgn="base" hangingPunct="0">
        <a:spcBef>
          <a:spcPct val="0"/>
        </a:spcBef>
        <a:spcAft>
          <a:spcPct val="0"/>
        </a:spcAft>
        <a:defRPr sz="2800" b="1">
          <a:solidFill>
            <a:schemeClr val="tx2"/>
          </a:solidFill>
          <a:latin typeface="Calibri" pitchFamily="34" charset="0"/>
          <a:cs typeface="Calibri" pitchFamily="34" charset="0"/>
        </a:defRPr>
      </a:lvl3pPr>
      <a:lvl4pPr algn="ctr" rtl="0" eaLnBrk="0" fontAlgn="base" hangingPunct="0">
        <a:spcBef>
          <a:spcPct val="0"/>
        </a:spcBef>
        <a:spcAft>
          <a:spcPct val="0"/>
        </a:spcAft>
        <a:defRPr sz="2800" b="1">
          <a:solidFill>
            <a:schemeClr val="tx2"/>
          </a:solidFill>
          <a:latin typeface="Calibri" pitchFamily="34" charset="0"/>
          <a:cs typeface="Calibri" pitchFamily="34" charset="0"/>
        </a:defRPr>
      </a:lvl4pPr>
      <a:lvl5pPr algn="ctr" rtl="0" eaLnBrk="0" fontAlgn="base" hangingPunct="0">
        <a:spcBef>
          <a:spcPct val="0"/>
        </a:spcBef>
        <a:spcAft>
          <a:spcPct val="0"/>
        </a:spcAft>
        <a:defRPr sz="2800" b="1">
          <a:solidFill>
            <a:schemeClr val="tx2"/>
          </a:solidFill>
          <a:latin typeface="Calibri" pitchFamily="34" charset="0"/>
          <a:cs typeface="Calibri" pitchFamily="34"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0" indent="-270000" algn="l" rtl="0" eaLnBrk="0" fontAlgn="base" hangingPunct="0">
        <a:spcBef>
          <a:spcPts val="600"/>
        </a:spcBef>
        <a:spcAft>
          <a:spcPts val="600"/>
        </a:spcAft>
        <a:buFont typeface="Wingdings" pitchFamily="2" charset="2"/>
        <a:buNone/>
        <a:defRPr lang="de-DE" altLang="en-US" sz="2400" dirty="0" smtClean="0">
          <a:solidFill>
            <a:schemeClr val="tx1">
              <a:lumMod val="75000"/>
              <a:lumOff val="25000"/>
            </a:schemeClr>
          </a:solidFill>
          <a:latin typeface="Helvetica" pitchFamily="34" charset="0"/>
          <a:ea typeface="+mn-ea"/>
          <a:cs typeface="+mn-cs"/>
        </a:defRPr>
      </a:lvl1pPr>
      <a:lvl2pPr marL="720000" indent="-270000" algn="l" rtl="0" eaLnBrk="0" fontAlgn="base" hangingPunct="0">
        <a:spcBef>
          <a:spcPts val="0"/>
        </a:spcBef>
        <a:spcAft>
          <a:spcPts val="600"/>
        </a:spcAft>
        <a:buChar char="•"/>
        <a:defRPr lang="de-DE" altLang="en-US" sz="2000" dirty="0" smtClean="0">
          <a:solidFill>
            <a:schemeClr val="tx1">
              <a:lumMod val="75000"/>
              <a:lumOff val="25000"/>
            </a:schemeClr>
          </a:solidFill>
          <a:latin typeface="Helvetica" pitchFamily="34" charset="0"/>
        </a:defRPr>
      </a:lvl2pPr>
      <a:lvl3pPr marL="1080000" indent="-270000" algn="l" rtl="0" eaLnBrk="0" fontAlgn="base" hangingPunct="0">
        <a:spcBef>
          <a:spcPts val="0"/>
        </a:spcBef>
        <a:spcAft>
          <a:spcPts val="400"/>
        </a:spcAft>
        <a:buFont typeface="Symbol" pitchFamily="18" charset="2"/>
        <a:buChar char="-"/>
        <a:defRPr lang="de-DE" altLang="en-US" sz="1800" dirty="0" smtClean="0">
          <a:solidFill>
            <a:schemeClr val="tx1">
              <a:lumMod val="75000"/>
              <a:lumOff val="25000"/>
            </a:schemeClr>
          </a:solidFill>
          <a:latin typeface="Helvetica" pitchFamily="34" charset="0"/>
        </a:defRPr>
      </a:lvl3pPr>
      <a:lvl4pPr marL="1440000" indent="-180000" algn="l" rtl="0" eaLnBrk="0" fontAlgn="base" hangingPunct="0">
        <a:spcBef>
          <a:spcPts val="0"/>
        </a:spcBef>
        <a:spcAft>
          <a:spcPts val="300"/>
        </a:spcAft>
        <a:buChar char="o"/>
        <a:defRPr lang="de-DE" altLang="en-US" sz="1600" dirty="0" smtClean="0">
          <a:solidFill>
            <a:schemeClr val="tx1">
              <a:lumMod val="75000"/>
              <a:lumOff val="25000"/>
            </a:schemeClr>
          </a:solidFill>
          <a:latin typeface="Helvetica" pitchFamily="34" charset="0"/>
        </a:defRPr>
      </a:lvl4pPr>
      <a:lvl5pPr marL="1710000" indent="-179388" algn="l" rtl="0" eaLnBrk="0" fontAlgn="base" hangingPunct="0">
        <a:spcBef>
          <a:spcPts val="0"/>
        </a:spcBef>
        <a:spcAft>
          <a:spcPts val="200"/>
        </a:spcAft>
        <a:buChar char="»"/>
        <a:defRPr lang="de-DE" altLang="en-US" sz="1600" dirty="0" smtClean="0">
          <a:solidFill>
            <a:schemeClr val="tx1">
              <a:lumMod val="75000"/>
              <a:lumOff val="25000"/>
            </a:schemeClr>
          </a:solidFill>
          <a:latin typeface="Helvetica" pitchFamily="34" charset="0"/>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5.jpeg"/><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5.jpe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 Id="rId9"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0.wdp"/><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1.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4.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7.png"/><Relationship Id="rId4" Type="http://schemas.microsoft.com/office/2007/relationships/hdphoto" Target="../media/hdphoto15.wdp"/><Relationship Id="rId9"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microsoft.com/office/2007/relationships/hdphoto" Target="../media/hdphoto19.wdp"/><Relationship Id="rId5" Type="http://schemas.openxmlformats.org/officeDocument/2006/relationships/image" Target="../media/image40.png"/><Relationship Id="rId4" Type="http://schemas.microsoft.com/office/2007/relationships/hdphoto" Target="../media/hdphoto18.wdp"/><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microsoft.com/office/2007/relationships/hdphoto" Target="../media/hdphoto22.wdp"/><Relationship Id="rId5" Type="http://schemas.openxmlformats.org/officeDocument/2006/relationships/image" Target="../media/image43.png"/><Relationship Id="rId4" Type="http://schemas.microsoft.com/office/2007/relationships/hdphoto" Target="../media/hdphoto21.wdp"/><Relationship Id="rId9"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microsoft.com/office/2007/relationships/hdphoto" Target="../media/hdphoto25.wdp"/><Relationship Id="rId5" Type="http://schemas.openxmlformats.org/officeDocument/2006/relationships/image" Target="../media/image46.png"/><Relationship Id="rId4" Type="http://schemas.microsoft.com/office/2007/relationships/hdphoto" Target="../media/hdphoto24.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microsoft.com/office/2007/relationships/hdphoto" Target="../media/hdphoto28.wdp"/><Relationship Id="rId5" Type="http://schemas.openxmlformats.org/officeDocument/2006/relationships/image" Target="../media/image49.png"/><Relationship Id="rId4" Type="http://schemas.microsoft.com/office/2007/relationships/hdphoto" Target="../media/hdphoto27.wdp"/></Relationships>
</file>

<file path=ppt/slides/_rels/slide33.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microsoft.com/office/2007/relationships/hdphoto" Target="../media/hdphoto30.wdp"/><Relationship Id="rId5" Type="http://schemas.openxmlformats.org/officeDocument/2006/relationships/image" Target="../media/image52.png"/><Relationship Id="rId4" Type="http://schemas.microsoft.com/office/2007/relationships/hdphoto" Target="../media/hdphoto29.wdp"/></Relationships>
</file>

<file path=ppt/slides/_rels/slide34.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microsoft.com/office/2007/relationships/hdphoto" Target="../media/hdphoto33.wdp"/><Relationship Id="rId5" Type="http://schemas.openxmlformats.org/officeDocument/2006/relationships/image" Target="../media/image55.png"/><Relationship Id="rId4" Type="http://schemas.microsoft.com/office/2007/relationships/hdphoto" Target="../media/hdphoto32.wdp"/></Relationships>
</file>

<file path=ppt/slides/_rels/slide35.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microsoft.com/office/2007/relationships/hdphoto" Target="../media/hdphoto36.wdp"/><Relationship Id="rId5" Type="http://schemas.openxmlformats.org/officeDocument/2006/relationships/image" Target="../media/image58.png"/><Relationship Id="rId10" Type="http://schemas.microsoft.com/office/2007/relationships/hdphoto" Target="../media/hdphoto38.wdp"/><Relationship Id="rId4" Type="http://schemas.microsoft.com/office/2007/relationships/hdphoto" Target="../media/hdphoto35.wdp"/><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microsoft.com/office/2007/relationships/hdphoto" Target="../media/hdphoto40.wdp"/><Relationship Id="rId5" Type="http://schemas.openxmlformats.org/officeDocument/2006/relationships/image" Target="../media/image62.png"/><Relationship Id="rId4" Type="http://schemas.microsoft.com/office/2007/relationships/hdphoto" Target="../media/hdphoto39.wdp"/></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43.wdp"/><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4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idx="1"/>
          </p:nvPr>
        </p:nvSpPr>
        <p:spPr>
          <a:xfrm>
            <a:off x="720000" y="3801978"/>
            <a:ext cx="10752000" cy="2183305"/>
          </a:xfrm>
        </p:spPr>
        <p:txBody>
          <a:bodyPr/>
          <a:lstStyle/>
          <a:p>
            <a:pPr marL="88775" indent="0" algn="ctr">
              <a:buNone/>
            </a:pPr>
            <a:r>
              <a:rPr lang="de-DE" sz="2800" b="1" dirty="0"/>
              <a:t>Vorstellung des Programms und der Begleitmaterialien</a:t>
            </a:r>
          </a:p>
        </p:txBody>
      </p:sp>
      <p:sp>
        <p:nvSpPr>
          <p:cNvPr id="5" name="Titel 4"/>
          <p:cNvSpPr>
            <a:spLocks noGrp="1"/>
          </p:cNvSpPr>
          <p:nvPr>
            <p:ph type="title"/>
          </p:nvPr>
        </p:nvSpPr>
        <p:spPr>
          <a:xfrm>
            <a:off x="1368000" y="2165684"/>
            <a:ext cx="9456000" cy="1262936"/>
          </a:xfrm>
          <a:prstGeom prst="rect">
            <a:avLst/>
          </a:prstGeom>
        </p:spPr>
        <p:txBody>
          <a:bodyPr/>
          <a:lstStyle/>
          <a:p>
            <a:r>
              <a:rPr lang="de-DE" sz="4000" dirty="0">
                <a:solidFill>
                  <a:schemeClr val="tx1">
                    <a:lumMod val="75000"/>
                    <a:lumOff val="25000"/>
                  </a:schemeClr>
                </a:solidFill>
              </a:rPr>
              <a:t>Fit im Nordwesten </a:t>
            </a:r>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35380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1473475" y="4455660"/>
            <a:ext cx="8909050" cy="135062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ctr" anchorCtr="0" compatLnSpc="1">
            <a:prstTxWarp prst="textNoShape">
              <a:avLst/>
            </a:prstTxWarp>
          </a:bodyPr>
          <a:lstStyle/>
          <a:p>
            <a:pPr marL="88775" indent="0" algn="ctr">
              <a:lnSpc>
                <a:spcPct val="150000"/>
              </a:lnSpc>
              <a:buNone/>
            </a:pPr>
            <a:r>
              <a:rPr lang="de-DE" sz="2000" dirty="0"/>
              <a:t>Mind. </a:t>
            </a:r>
            <a:r>
              <a:rPr lang="de-DE" sz="2000" b="1" dirty="0"/>
              <a:t>2 Krafttrainingseinheiten wöchentlich!</a:t>
            </a:r>
          </a:p>
          <a:p>
            <a:pPr marL="88775" indent="0" algn="ctr">
              <a:lnSpc>
                <a:spcPct val="150000"/>
              </a:lnSpc>
              <a:buNone/>
            </a:pPr>
            <a:r>
              <a:rPr lang="de-DE" sz="2000" b="1" dirty="0"/>
              <a:t>3 Durchgänge </a:t>
            </a:r>
            <a:r>
              <a:rPr lang="de-DE" sz="2000" dirty="0"/>
              <a:t>mit </a:t>
            </a:r>
            <a:r>
              <a:rPr lang="de-DE" sz="2000" b="1" dirty="0"/>
              <a:t>12 bis 15 Wiederholungen </a:t>
            </a:r>
            <a:r>
              <a:rPr lang="de-DE" sz="2000" dirty="0"/>
              <a:t>und </a:t>
            </a:r>
            <a:r>
              <a:rPr lang="de-DE" sz="2000" b="1" dirty="0"/>
              <a:t>einer Minute Pause.</a:t>
            </a:r>
          </a:p>
          <a:p>
            <a:pPr marL="88775" indent="0" algn="ctr">
              <a:lnSpc>
                <a:spcPct val="150000"/>
              </a:lnSpc>
              <a:buNone/>
            </a:pPr>
            <a:r>
              <a:rPr lang="de-DE" sz="2000" dirty="0"/>
              <a:t>Einen Tag Pause für die trainierte Muskelgruppe!</a:t>
            </a:r>
          </a:p>
        </p:txBody>
      </p:sp>
      <p:sp>
        <p:nvSpPr>
          <p:cNvPr id="3" name="Titel 2"/>
          <p:cNvSpPr>
            <a:spLocks noGrp="1"/>
          </p:cNvSpPr>
          <p:nvPr>
            <p:ph type="title"/>
          </p:nvPr>
        </p:nvSpPr>
        <p:spPr/>
        <p:txBody>
          <a:bodyPr/>
          <a:lstStyle/>
          <a:p>
            <a:r>
              <a:rPr lang="de-DE" dirty="0"/>
              <a:t>Krafttraining</a:t>
            </a:r>
          </a:p>
        </p:txBody>
      </p:sp>
      <p:pic>
        <p:nvPicPr>
          <p:cNvPr id="7" name="Grafik 6"/>
          <p:cNvPicPr/>
          <p:nvPr/>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394"/>
          <a:stretch/>
        </p:blipFill>
        <p:spPr bwMode="auto">
          <a:xfrm>
            <a:off x="1559201" y="1490853"/>
            <a:ext cx="7251424" cy="256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307" y="1490853"/>
            <a:ext cx="24288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2981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157162" y="2724150"/>
            <a:ext cx="1187767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a:extLst>
              <a:ext uri="{FF2B5EF4-FFF2-40B4-BE49-F238E27FC236}">
                <a16:creationId xmlns:a16="http://schemas.microsoft.com/office/drawing/2014/main" id="{6E4678AE-CA52-467F-A66E-3DB39F93F9B3}"/>
              </a:ext>
            </a:extLst>
          </p:cNvPr>
          <p:cNvSpPr>
            <a:spLocks noGrp="1"/>
          </p:cNvSpPr>
          <p:nvPr>
            <p:ph type="title"/>
          </p:nvPr>
        </p:nvSpPr>
        <p:spPr>
          <a:xfrm>
            <a:off x="1368000" y="288189"/>
            <a:ext cx="9456000" cy="720000"/>
          </a:xfrm>
        </p:spPr>
        <p:txBody>
          <a:bodyPr/>
          <a:lstStyle/>
          <a:p>
            <a:r>
              <a:rPr lang="de-DE" dirty="0">
                <a:solidFill>
                  <a:schemeClr val="tx1">
                    <a:lumMod val="75000"/>
                    <a:lumOff val="25000"/>
                  </a:schemeClr>
                </a:solidFill>
              </a:rPr>
              <a:t>Ausfüllhinweise für die Bewegungspyramide</a:t>
            </a:r>
          </a:p>
        </p:txBody>
      </p:sp>
    </p:spTree>
    <p:extLst>
      <p:ext uri="{BB962C8B-B14F-4D97-AF65-F5344CB8AC3E}">
        <p14:creationId xmlns:p14="http://schemas.microsoft.com/office/powerpoint/2010/main" val="106031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03700" y="3057525"/>
            <a:ext cx="726077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6434138" y="3429000"/>
            <a:ext cx="45624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2"/>
          <p:cNvSpPr>
            <a:spLocks noGrp="1"/>
          </p:cNvSpPr>
          <p:nvPr>
            <p:ph type="title"/>
          </p:nvPr>
        </p:nvSpPr>
        <p:spPr>
          <a:xfrm>
            <a:off x="1200000" y="216000"/>
            <a:ext cx="9456000" cy="720000"/>
          </a:xfrm>
        </p:spPr>
        <p:txBody>
          <a:bodyPr/>
          <a:lstStyle/>
          <a:p>
            <a:r>
              <a:rPr lang="de-DE" dirty="0"/>
              <a:t>Beweglichkeit und Gleichgewicht</a:t>
            </a:r>
          </a:p>
        </p:txBody>
      </p:sp>
    </p:spTree>
    <p:extLst>
      <p:ext uri="{BB962C8B-B14F-4D97-AF65-F5344CB8AC3E}">
        <p14:creationId xmlns:p14="http://schemas.microsoft.com/office/powerpoint/2010/main" val="410164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309563" y="1533525"/>
            <a:ext cx="113442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242887" y="2671762"/>
            <a:ext cx="11763376" cy="143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400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idx="1"/>
          </p:nvPr>
        </p:nvSpPr>
        <p:spPr>
          <a:xfrm>
            <a:off x="720000" y="1165358"/>
            <a:ext cx="10752000" cy="4617284"/>
          </a:xfrm>
        </p:spPr>
        <p:txBody>
          <a:bodyPr anchor="ctr"/>
          <a:lstStyle/>
          <a:p>
            <a:pPr marL="88775" indent="0" algn="ctr">
              <a:buNone/>
            </a:pPr>
            <a:r>
              <a:rPr lang="de-DE" sz="6000" dirty="0"/>
              <a:t>Das Bewegungsprogramm</a:t>
            </a:r>
          </a:p>
        </p:txBody>
      </p:sp>
      <p:sp>
        <p:nvSpPr>
          <p:cNvPr id="5" name="Titel 4"/>
          <p:cNvSpPr>
            <a:spLocks noGrp="1"/>
          </p:cNvSpPr>
          <p:nvPr>
            <p:ph type="title"/>
          </p:nvPr>
        </p:nvSpPr>
        <p:spPr>
          <a:prstGeom prst="rect">
            <a:avLst/>
          </a:prstGeom>
        </p:spPr>
        <p:txBody>
          <a:bodyPr/>
          <a:lstStyle/>
          <a:p>
            <a:r>
              <a:rPr lang="de-DE" sz="4000" dirty="0"/>
              <a:t/>
            </a:r>
            <a:br>
              <a:rPr lang="de-DE" sz="4000" dirty="0"/>
            </a:br>
            <a:r>
              <a:rPr lang="de-DE" sz="4000" dirty="0"/>
              <a:t>Fit im Nordwesten </a:t>
            </a:r>
            <a:br>
              <a:rPr lang="de-DE" sz="4000" dirty="0"/>
            </a:br>
            <a:endParaRPr lang="de-DE" sz="4000" dirty="0"/>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546761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24364" y="1020380"/>
            <a:ext cx="10752000" cy="4617284"/>
          </a:xfrm>
        </p:spPr>
        <p:txBody>
          <a:bodyPr/>
          <a:lstStyle/>
          <a:p>
            <a:endParaRPr lang="de-DE" dirty="0"/>
          </a:p>
          <a:p>
            <a:endParaRPr lang="de-DE" sz="1400" dirty="0"/>
          </a:p>
        </p:txBody>
      </p:sp>
      <p:sp>
        <p:nvSpPr>
          <p:cNvPr id="3" name="Titel 2"/>
          <p:cNvSpPr>
            <a:spLocks noGrp="1"/>
          </p:cNvSpPr>
          <p:nvPr>
            <p:ph type="title"/>
          </p:nvPr>
        </p:nvSpPr>
        <p:spPr/>
        <p:txBody>
          <a:bodyPr/>
          <a:lstStyle/>
          <a:p>
            <a:r>
              <a:rPr lang="de-DE" dirty="0"/>
              <a:t>Ausdauertraining</a:t>
            </a:r>
          </a:p>
        </p:txBody>
      </p:sp>
      <p:pic>
        <p:nvPicPr>
          <p:cNvPr id="10" name="Grafik 9"/>
          <p:cNvPicPr/>
          <p:nvPr/>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
        <p:nvSpPr>
          <p:cNvPr id="12" name="Abgerundetes Rechteck 11"/>
          <p:cNvSpPr/>
          <p:nvPr/>
        </p:nvSpPr>
        <p:spPr bwMode="auto">
          <a:xfrm>
            <a:off x="1473475" y="1401772"/>
            <a:ext cx="8909050" cy="101975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ctr" anchorCtr="0" compatLnSpc="1">
            <a:prstTxWarp prst="textNoShape">
              <a:avLst/>
            </a:prstTxWarp>
          </a:bodyPr>
          <a:lstStyle/>
          <a:p>
            <a:pPr marL="88775" indent="0" algn="ctr">
              <a:lnSpc>
                <a:spcPct val="150000"/>
              </a:lnSpc>
              <a:buNone/>
            </a:pPr>
            <a:r>
              <a:rPr lang="de-DE" sz="2000" dirty="0">
                <a:latin typeface="Helvetica" panose="020B0604020202020204" pitchFamily="34" charset="0"/>
                <a:cs typeface="Helvetica" panose="020B0604020202020204" pitchFamily="34" charset="0"/>
              </a:rPr>
              <a:t>Wöchentlich </a:t>
            </a:r>
            <a:r>
              <a:rPr lang="de-DE" sz="2000" b="1" dirty="0">
                <a:latin typeface="Helvetica" panose="020B0604020202020204" pitchFamily="34" charset="0"/>
                <a:cs typeface="Helvetica" panose="020B0604020202020204" pitchFamily="34" charset="0"/>
              </a:rPr>
              <a:t>150 Minuten moderates </a:t>
            </a:r>
            <a:r>
              <a:rPr lang="de-DE" sz="2000" dirty="0">
                <a:latin typeface="Helvetica" panose="020B0604020202020204" pitchFamily="34" charset="0"/>
                <a:cs typeface="Helvetica" panose="020B0604020202020204" pitchFamily="34" charset="0"/>
              </a:rPr>
              <a:t>oder </a:t>
            </a:r>
            <a:r>
              <a:rPr lang="de-DE" sz="2000" b="1" dirty="0">
                <a:latin typeface="Helvetica" panose="020B0604020202020204" pitchFamily="34" charset="0"/>
                <a:cs typeface="Helvetica" panose="020B0604020202020204" pitchFamily="34" charset="0"/>
              </a:rPr>
              <a:t>75 Minuten intensives</a:t>
            </a:r>
            <a:r>
              <a:rPr lang="de-DE" sz="2000" dirty="0">
                <a:latin typeface="Helvetica" panose="020B0604020202020204" pitchFamily="34" charset="0"/>
                <a:cs typeface="Helvetica" panose="020B0604020202020204" pitchFamily="34" charset="0"/>
              </a:rPr>
              <a:t> </a:t>
            </a:r>
            <a:r>
              <a:rPr lang="de-DE" sz="2000" b="1" dirty="0">
                <a:latin typeface="Helvetica" panose="020B0604020202020204" pitchFamily="34" charset="0"/>
                <a:cs typeface="Helvetica" panose="020B0604020202020204" pitchFamily="34" charset="0"/>
              </a:rPr>
              <a:t>Ausdauertraining</a:t>
            </a:r>
            <a:r>
              <a:rPr lang="de-DE" sz="2000" dirty="0">
                <a:latin typeface="Helvetica" panose="020B0604020202020204" pitchFamily="34" charset="0"/>
                <a:cs typeface="Helvetica" panose="020B0604020202020204" pitchFamily="34" charset="0"/>
              </a:rPr>
              <a:t>!</a:t>
            </a:r>
          </a:p>
        </p:txBody>
      </p:sp>
      <p:sp>
        <p:nvSpPr>
          <p:cNvPr id="14" name="Textfeld 13"/>
          <p:cNvSpPr txBox="1"/>
          <p:nvPr/>
        </p:nvSpPr>
        <p:spPr>
          <a:xfrm>
            <a:off x="676544" y="1525094"/>
            <a:ext cx="10361762" cy="5586145"/>
          </a:xfrm>
          <a:prstGeom prst="rect">
            <a:avLst/>
          </a:prstGeom>
          <a:noFill/>
        </p:spPr>
        <p:txBody>
          <a:bodyPr wrap="square" rtlCol="0">
            <a:spAutoFit/>
          </a:bodyPr>
          <a:lstStyle/>
          <a:p>
            <a:endParaRPr lang="de-DE" sz="2000" dirty="0">
              <a:latin typeface="Helvetica" panose="020B0604020202020204" pitchFamily="34" charset="0"/>
              <a:cs typeface="Helvetica" panose="020B0604020202020204" pitchFamily="34" charset="0"/>
            </a:endParaRPr>
          </a:p>
          <a:p>
            <a:endParaRPr lang="de-DE" sz="2000" dirty="0">
              <a:latin typeface="Helvetica" panose="020B0604020202020204" pitchFamily="34" charset="0"/>
              <a:cs typeface="Helvetica" panose="020B0604020202020204" pitchFamily="34" charset="0"/>
            </a:endParaRPr>
          </a:p>
          <a:p>
            <a:endParaRPr lang="de-DE" sz="2000" dirty="0">
              <a:latin typeface="Helvetica" panose="020B0604020202020204" pitchFamily="34" charset="0"/>
              <a:cs typeface="Helvetica" panose="020B0604020202020204" pitchFamily="34" charset="0"/>
            </a:endParaRPr>
          </a:p>
          <a:p>
            <a:pPr marL="0" lvl="1">
              <a:lnSpc>
                <a:spcPct val="150000"/>
              </a:lnSpc>
              <a:spcAft>
                <a:spcPts val="600"/>
              </a:spcAft>
            </a:pPr>
            <a:r>
              <a:rPr lang="de-DE" sz="2000" b="1" u="sng" dirty="0">
                <a:latin typeface="Helvetica" panose="020B0604020202020204" pitchFamily="34" charset="0"/>
                <a:cs typeface="Helvetica" panose="020B0604020202020204" pitchFamily="34" charset="0"/>
              </a:rPr>
              <a:t>Belastungssteuerung</a:t>
            </a:r>
            <a:r>
              <a:rPr lang="de-DE" sz="2000" u="sng" dirty="0">
                <a:latin typeface="Helvetica" panose="020B0604020202020204" pitchFamily="34" charset="0"/>
                <a:cs typeface="Helvetica" panose="020B0604020202020204" pitchFamily="34" charset="0"/>
              </a:rPr>
              <a:t>:</a:t>
            </a:r>
          </a:p>
          <a:p>
            <a:pPr marL="800100" lvl="1" indent="-342900">
              <a:lnSpc>
                <a:spcPct val="150000"/>
              </a:lnSpc>
              <a:spcAft>
                <a:spcPts val="1200"/>
              </a:spcAft>
              <a:buFont typeface="Arial" panose="020B0604020202020204" pitchFamily="34" charset="0"/>
              <a:buChar char="•"/>
            </a:pPr>
            <a:r>
              <a:rPr lang="de-DE" sz="2000" dirty="0">
                <a:latin typeface="Helvetica" panose="020B0604020202020204" pitchFamily="34" charset="0"/>
                <a:cs typeface="Helvetica" panose="020B0604020202020204" pitchFamily="34" charset="0"/>
              </a:rPr>
              <a:t>Schätzung der </a:t>
            </a:r>
            <a:r>
              <a:rPr lang="de-DE" sz="2000" dirty="0" err="1">
                <a:latin typeface="Helvetica" panose="020B0604020202020204" pitchFamily="34" charset="0"/>
                <a:cs typeface="Helvetica" panose="020B0604020202020204" pitchFamily="34" charset="0"/>
              </a:rPr>
              <a:t>HF</a:t>
            </a:r>
            <a:r>
              <a:rPr lang="de-DE" sz="2000" baseline="-25000" dirty="0" err="1">
                <a:latin typeface="Helvetica" panose="020B0604020202020204" pitchFamily="34" charset="0"/>
                <a:cs typeface="Helvetica" panose="020B0604020202020204" pitchFamily="34" charset="0"/>
              </a:rPr>
              <a:t>max</a:t>
            </a:r>
            <a:r>
              <a:rPr lang="de-DE" sz="2000" dirty="0">
                <a:latin typeface="Helvetica" panose="020B0604020202020204" pitchFamily="34" charset="0"/>
                <a:cs typeface="Helvetica" panose="020B0604020202020204" pitchFamily="34" charset="0"/>
              </a:rPr>
              <a:t>: </a:t>
            </a:r>
            <a:r>
              <a:rPr lang="de-DE" sz="2000" b="1" dirty="0">
                <a:latin typeface="Helvetica" panose="020B0604020202020204" pitchFamily="34" charset="0"/>
                <a:cs typeface="Helvetica" panose="020B0604020202020204" pitchFamily="34" charset="0"/>
              </a:rPr>
              <a:t>220-Lebensalter</a:t>
            </a:r>
            <a:endParaRPr lang="de-DE" sz="2000" dirty="0">
              <a:latin typeface="Helvetica" panose="020B0604020202020204" pitchFamily="34" charset="0"/>
              <a:cs typeface="Helvetica" panose="020B0604020202020204" pitchFamily="34" charset="0"/>
            </a:endParaRPr>
          </a:p>
          <a:p>
            <a:pPr marL="1257300" lvl="2"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Moderate</a:t>
            </a:r>
            <a:r>
              <a:rPr lang="de-DE" sz="2000" dirty="0">
                <a:latin typeface="Helvetica" panose="020B0604020202020204" pitchFamily="34" charset="0"/>
                <a:cs typeface="Helvetica" panose="020B0604020202020204" pitchFamily="34" charset="0"/>
              </a:rPr>
              <a:t> Belastungsintensität: </a:t>
            </a:r>
            <a:r>
              <a:rPr lang="de-DE" sz="2000" b="1" dirty="0">
                <a:latin typeface="Helvetica" panose="020B0604020202020204" pitchFamily="34" charset="0"/>
                <a:cs typeface="Helvetica" panose="020B0604020202020204" pitchFamily="34" charset="0"/>
              </a:rPr>
              <a:t>60-80% </a:t>
            </a:r>
            <a:r>
              <a:rPr lang="de-DE" sz="2000" dirty="0">
                <a:latin typeface="Helvetica" panose="020B0604020202020204" pitchFamily="34" charset="0"/>
                <a:cs typeface="Helvetica" panose="020B0604020202020204" pitchFamily="34" charset="0"/>
              </a:rPr>
              <a:t>					</a:t>
            </a:r>
          </a:p>
          <a:p>
            <a:pPr marL="1257300" lvl="2" indent="-342900">
              <a:lnSpc>
                <a:spcPct val="150000"/>
              </a:lnSpc>
              <a:spcAft>
                <a:spcPts val="3600"/>
              </a:spcAft>
              <a:buFont typeface="Arial" panose="020B0604020202020204" pitchFamily="34" charset="0"/>
              <a:buChar char="•"/>
            </a:pPr>
            <a:r>
              <a:rPr lang="de-DE" sz="2000" b="1" dirty="0">
                <a:latin typeface="Helvetica" panose="020B0604020202020204" pitchFamily="34" charset="0"/>
                <a:cs typeface="Helvetica" panose="020B0604020202020204" pitchFamily="34" charset="0"/>
              </a:rPr>
              <a:t>Intensive</a:t>
            </a:r>
            <a:r>
              <a:rPr lang="de-DE" sz="2000" dirty="0">
                <a:latin typeface="Helvetica" panose="020B0604020202020204" pitchFamily="34" charset="0"/>
                <a:cs typeface="Helvetica" panose="020B0604020202020204" pitchFamily="34" charset="0"/>
              </a:rPr>
              <a:t> Belastungsintensität: </a:t>
            </a:r>
            <a:r>
              <a:rPr lang="de-DE" sz="2000" b="1" dirty="0">
                <a:latin typeface="Helvetica" panose="020B0604020202020204" pitchFamily="34" charset="0"/>
                <a:cs typeface="Helvetica" panose="020B0604020202020204" pitchFamily="34" charset="0"/>
              </a:rPr>
              <a:t>80-90%</a:t>
            </a:r>
            <a:r>
              <a:rPr lang="de-DE" sz="2000" dirty="0">
                <a:latin typeface="Helvetica" panose="020B0604020202020204" pitchFamily="34" charset="0"/>
                <a:cs typeface="Helvetica" panose="020B0604020202020204" pitchFamily="34" charset="0"/>
              </a:rPr>
              <a:t>                 </a:t>
            </a:r>
          </a:p>
          <a:p>
            <a:pPr marL="800100" indent="-342900">
              <a:lnSpc>
                <a:spcPct val="150000"/>
              </a:lnSpc>
              <a:buFont typeface="Arial" panose="020B0604020202020204" pitchFamily="34" charset="0"/>
              <a:buChar char="•"/>
            </a:pPr>
            <a:r>
              <a:rPr lang="de-DE" sz="2000" dirty="0">
                <a:latin typeface="Helvetica" panose="020B0604020202020204" pitchFamily="34" charset="0"/>
                <a:cs typeface="Helvetica" panose="020B0604020202020204" pitchFamily="34" charset="0"/>
              </a:rPr>
              <a:t>Alternative ohne Pulsmesser: </a:t>
            </a:r>
            <a:r>
              <a:rPr lang="de-DE" sz="2000" b="1" dirty="0">
                <a:latin typeface="Helvetica" panose="020B0604020202020204" pitchFamily="34" charset="0"/>
                <a:cs typeface="Helvetica" panose="020B0604020202020204" pitchFamily="34" charset="0"/>
              </a:rPr>
              <a:t>Anstrengungsskala von 0-10</a:t>
            </a:r>
            <a:endParaRPr lang="de-DE" sz="2000" dirty="0">
              <a:latin typeface="Helvetica" panose="020B0604020202020204" pitchFamily="34" charset="0"/>
              <a:cs typeface="Helvetica" panose="020B0604020202020204" pitchFamily="34" charset="0"/>
            </a:endParaRPr>
          </a:p>
          <a:p>
            <a:pPr marL="1257300" lvl="1"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5-6 = moderate Anstrengung</a:t>
            </a:r>
          </a:p>
          <a:p>
            <a:pPr marL="1257300" lvl="1"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7-8 = intensiven Anstrengung </a:t>
            </a:r>
          </a:p>
          <a:p>
            <a:endParaRPr lang="de-DE" sz="2400" b="1" dirty="0">
              <a:latin typeface="Helvetica" panose="020B0604020202020204" pitchFamily="34" charset="0"/>
              <a:cs typeface="Helvetica" panose="020B0604020202020204" pitchFamily="34" charset="0"/>
            </a:endParaRPr>
          </a:p>
          <a:p>
            <a:endParaRPr lang="de-DE" dirty="0">
              <a:latin typeface="Helvetica" panose="020B0604020202020204" pitchFamily="34" charset="0"/>
              <a:cs typeface="Helvetica" panose="020B0604020202020204" pitchFamily="34" charset="0"/>
            </a:endParaRPr>
          </a:p>
        </p:txBody>
      </p:sp>
      <p:sp>
        <p:nvSpPr>
          <p:cNvPr id="15" name="Geschweifte Klammer rechts 14"/>
          <p:cNvSpPr/>
          <p:nvPr/>
        </p:nvSpPr>
        <p:spPr bwMode="auto">
          <a:xfrm>
            <a:off x="6546676" y="3733202"/>
            <a:ext cx="255269" cy="7239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a:ln>
                <a:noFill/>
              </a:ln>
              <a:solidFill>
                <a:schemeClr val="tx1"/>
              </a:solidFill>
              <a:effectLst/>
              <a:latin typeface="Times" pitchFamily="18" charset="0"/>
            </a:endParaRPr>
          </a:p>
        </p:txBody>
      </p:sp>
      <p:sp>
        <p:nvSpPr>
          <p:cNvPr id="16" name="Textfeld 15"/>
          <p:cNvSpPr txBox="1"/>
          <p:nvPr/>
        </p:nvSpPr>
        <p:spPr>
          <a:xfrm>
            <a:off x="6870282" y="3895097"/>
            <a:ext cx="4416175" cy="400110"/>
          </a:xfrm>
          <a:prstGeom prst="rect">
            <a:avLst/>
          </a:prstGeom>
          <a:noFill/>
        </p:spPr>
        <p:txBody>
          <a:bodyPr wrap="square" rtlCol="0">
            <a:spAutoFit/>
          </a:bodyPr>
          <a:lstStyle/>
          <a:p>
            <a:r>
              <a:rPr lang="de-DE" sz="2000" dirty="0">
                <a:latin typeface="Helvetica" panose="020B0604020202020204" pitchFamily="34" charset="0"/>
                <a:cs typeface="Helvetica" panose="020B0604020202020204" pitchFamily="34" charset="0"/>
              </a:rPr>
              <a:t>der maximalen Herzfrequenz (</a:t>
            </a:r>
            <a:r>
              <a:rPr lang="de-DE" sz="2000" dirty="0" err="1">
                <a:latin typeface="Helvetica" panose="020B0604020202020204" pitchFamily="34" charset="0"/>
                <a:cs typeface="Helvetica" panose="020B0604020202020204" pitchFamily="34" charset="0"/>
              </a:rPr>
              <a:t>HF</a:t>
            </a:r>
            <a:r>
              <a:rPr lang="de-DE" sz="2000" baseline="-25000" dirty="0" err="1">
                <a:latin typeface="Helvetica" panose="020B0604020202020204" pitchFamily="34" charset="0"/>
                <a:cs typeface="Helvetica" panose="020B0604020202020204" pitchFamily="34" charset="0"/>
              </a:rPr>
              <a:t>max</a:t>
            </a:r>
            <a:r>
              <a:rPr lang="de-DE" sz="2000" dirty="0">
                <a:latin typeface="Helvetica" panose="020B0604020202020204" pitchFamily="34" charset="0"/>
                <a:cs typeface="Helvetica" panose="020B0604020202020204" pitchFamily="34" charset="0"/>
              </a:rPr>
              <a:t>)</a:t>
            </a:r>
            <a:endParaRPr lang="de-DE" sz="2000" dirty="0"/>
          </a:p>
        </p:txBody>
      </p:sp>
    </p:spTree>
    <p:extLst>
      <p:ext uri="{BB962C8B-B14F-4D97-AF65-F5344CB8AC3E}">
        <p14:creationId xmlns:p14="http://schemas.microsoft.com/office/powerpoint/2010/main" val="11169643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1473475" y="1579110"/>
            <a:ext cx="8909050" cy="135062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ctr" anchorCtr="0" compatLnSpc="1">
            <a:prstTxWarp prst="textNoShape">
              <a:avLst/>
            </a:prstTxWarp>
          </a:bodyPr>
          <a:lstStyle/>
          <a:p>
            <a:pPr marL="88775" indent="0" algn="ctr">
              <a:lnSpc>
                <a:spcPct val="150000"/>
              </a:lnSpc>
              <a:buNone/>
            </a:pPr>
            <a:r>
              <a:rPr lang="de-DE" sz="2000" dirty="0"/>
              <a:t>Mind. </a:t>
            </a:r>
            <a:r>
              <a:rPr lang="de-DE" sz="2000" b="1" dirty="0"/>
              <a:t>2 Krafttrainingseinheiten wöchentlich!</a:t>
            </a:r>
          </a:p>
          <a:p>
            <a:pPr marL="88775" indent="0" algn="ctr">
              <a:lnSpc>
                <a:spcPct val="150000"/>
              </a:lnSpc>
              <a:buNone/>
            </a:pPr>
            <a:r>
              <a:rPr lang="de-DE" sz="2000" b="1" dirty="0"/>
              <a:t>3 Durchgänge </a:t>
            </a:r>
            <a:r>
              <a:rPr lang="de-DE" sz="2000" dirty="0"/>
              <a:t>mit </a:t>
            </a:r>
            <a:r>
              <a:rPr lang="de-DE" sz="2000" b="1" dirty="0"/>
              <a:t>12 bis 15 Wiederholungen </a:t>
            </a:r>
            <a:r>
              <a:rPr lang="de-DE" sz="2000" dirty="0"/>
              <a:t>und </a:t>
            </a:r>
            <a:r>
              <a:rPr lang="de-DE" sz="2000" b="1" dirty="0"/>
              <a:t>einer Minute Pause.</a:t>
            </a:r>
          </a:p>
          <a:p>
            <a:pPr marL="88775" indent="0" algn="ctr">
              <a:lnSpc>
                <a:spcPct val="150000"/>
              </a:lnSpc>
              <a:buNone/>
            </a:pPr>
            <a:r>
              <a:rPr lang="de-DE" sz="2000" dirty="0"/>
              <a:t>Einen Tag Pause für die trainierte Muskelgruppe!</a:t>
            </a:r>
          </a:p>
        </p:txBody>
      </p:sp>
      <p:sp>
        <p:nvSpPr>
          <p:cNvPr id="2" name="Inhaltsplatzhalter 1"/>
          <p:cNvSpPr>
            <a:spLocks noGrp="1"/>
          </p:cNvSpPr>
          <p:nvPr>
            <p:ph idx="1"/>
          </p:nvPr>
        </p:nvSpPr>
        <p:spPr>
          <a:xfrm>
            <a:off x="754418" y="3168060"/>
            <a:ext cx="10752000" cy="4617284"/>
          </a:xfrm>
        </p:spPr>
        <p:txBody>
          <a:bodyPr/>
          <a:lstStyle/>
          <a:p>
            <a:pPr marL="88775" indent="0">
              <a:buNone/>
            </a:pPr>
            <a:endParaRPr lang="de-DE" sz="2000" b="1" dirty="0"/>
          </a:p>
          <a:p>
            <a:pPr marL="88775" indent="0">
              <a:spcAft>
                <a:spcPts val="1200"/>
              </a:spcAft>
              <a:buNone/>
            </a:pPr>
            <a:r>
              <a:rPr lang="de-DE" sz="2000" b="1" dirty="0"/>
              <a:t>Beachten Sie:</a:t>
            </a:r>
          </a:p>
          <a:p>
            <a:pPr marL="342900" indent="-342900">
              <a:lnSpc>
                <a:spcPct val="150000"/>
              </a:lnSpc>
            </a:pPr>
            <a:r>
              <a:rPr lang="de-DE" altLang="en-US" sz="2000" kern="1200" dirty="0">
                <a:solidFill>
                  <a:schemeClr val="tx1"/>
                </a:solidFill>
              </a:rPr>
              <a:t>Sollten Sie nach zwei Durchgängen das Gefühl haben noch ausreichend Energie zu haben, machen Sie noch einen Dritten! </a:t>
            </a:r>
          </a:p>
          <a:p>
            <a:pPr marL="342900" indent="-342900">
              <a:lnSpc>
                <a:spcPct val="150000"/>
              </a:lnSpc>
            </a:pPr>
            <a:r>
              <a:rPr lang="de-DE" altLang="en-US" sz="2000" kern="1200" dirty="0">
                <a:solidFill>
                  <a:schemeClr val="tx1"/>
                </a:solidFill>
              </a:rPr>
              <a:t>Zwischen den einzelnen Durchgängen machen Sie eine </a:t>
            </a:r>
            <a:r>
              <a:rPr lang="de-DE" altLang="en-US" sz="2000" b="1" kern="1200" dirty="0">
                <a:solidFill>
                  <a:schemeClr val="tx1"/>
                </a:solidFill>
              </a:rPr>
              <a:t>Pause</a:t>
            </a:r>
            <a:r>
              <a:rPr lang="de-DE" altLang="en-US" sz="2000" kern="1200" dirty="0">
                <a:solidFill>
                  <a:schemeClr val="tx1"/>
                </a:solidFill>
              </a:rPr>
              <a:t>, die etwa </a:t>
            </a:r>
            <a:r>
              <a:rPr lang="de-DE" altLang="en-US" sz="2000" b="1" kern="1200" dirty="0">
                <a:solidFill>
                  <a:schemeClr val="tx1"/>
                </a:solidFill>
              </a:rPr>
              <a:t>1 Minute </a:t>
            </a:r>
            <a:r>
              <a:rPr lang="de-DE" altLang="en-US" sz="2000" kern="1200" dirty="0">
                <a:solidFill>
                  <a:schemeClr val="tx1"/>
                </a:solidFill>
              </a:rPr>
              <a:t>lang ist! </a:t>
            </a:r>
          </a:p>
        </p:txBody>
      </p:sp>
      <p:sp>
        <p:nvSpPr>
          <p:cNvPr id="3" name="Titel 2"/>
          <p:cNvSpPr>
            <a:spLocks noGrp="1"/>
          </p:cNvSpPr>
          <p:nvPr>
            <p:ph type="title"/>
          </p:nvPr>
        </p:nvSpPr>
        <p:spPr/>
        <p:txBody>
          <a:bodyPr/>
          <a:lstStyle/>
          <a:p>
            <a:r>
              <a:rPr lang="de-DE" dirty="0"/>
              <a:t>Krafttraining</a:t>
            </a:r>
          </a:p>
        </p:txBody>
      </p:sp>
      <p:pic>
        <p:nvPicPr>
          <p:cNvPr id="7" name="Grafik 6"/>
          <p:cNvPicPr/>
          <p:nvPr/>
        </p:nvPicPr>
        <p:blipFill>
          <a:blip r:embed="rId3"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5152328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312" b="48212"/>
          <a:stretch/>
        </p:blipFill>
        <p:spPr>
          <a:xfrm>
            <a:off x="195917" y="2340000"/>
            <a:ext cx="2341653" cy="3454601"/>
          </a:xfrm>
          <a:prstGeom prst="rect">
            <a:avLst/>
          </a:prstGeom>
        </p:spPr>
      </p:pic>
      <p:sp>
        <p:nvSpPr>
          <p:cNvPr id="3" name="Titel 2"/>
          <p:cNvSpPr>
            <a:spLocks noGrp="1"/>
          </p:cNvSpPr>
          <p:nvPr>
            <p:ph type="title"/>
          </p:nvPr>
        </p:nvSpPr>
        <p:spPr/>
        <p:txBody>
          <a:bodyPr/>
          <a:lstStyle/>
          <a:p>
            <a:r>
              <a:rPr lang="de-DE" dirty="0" smtClean="0"/>
              <a:t>Beispiel: Oberschenkel</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r="-936" b="49323"/>
          <a:stretch/>
        </p:blipFill>
        <p:spPr>
          <a:xfrm>
            <a:off x="2664000" y="2340000"/>
            <a:ext cx="2345416" cy="3456000"/>
          </a:xfrm>
          <a:prstGeom prst="rect">
            <a:avLst/>
          </a:prstGeom>
        </p:spPr>
      </p:pic>
      <p:pic>
        <p:nvPicPr>
          <p:cNvPr id="8" name="Grafik 7"/>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r="-159" b="49413"/>
          <a:stretch/>
        </p:blipFill>
        <p:spPr>
          <a:xfrm>
            <a:off x="9121457" y="2340000"/>
            <a:ext cx="2261114" cy="3456000"/>
          </a:xfrm>
          <a:prstGeom prst="rect">
            <a:avLst/>
          </a:prstGeom>
        </p:spPr>
      </p:pic>
      <p:pic>
        <p:nvPicPr>
          <p:cNvPr id="9" name="Grafik 8"/>
          <p:cNvPicPr>
            <a:picLocks noChangeAspect="1"/>
          </p:cNvPicPr>
          <p:nvPr/>
        </p:nvPicPr>
        <p:blipFill rotWithShape="1">
          <a:blip r:embed="rId9" cstate="print">
            <a:extLst>
              <a:ext uri="{BEBA8EAE-BF5A-486C-A8C5-ECC9F3942E4B}">
                <a14:imgProps xmlns:a14="http://schemas.microsoft.com/office/drawing/2010/main">
                  <a14:imgLayer r:embed="rId10">
                    <a14:imgEffect>
                      <a14:artisticPaintBrush/>
                    </a14:imgEffect>
                  </a14:imgLayer>
                </a14:imgProps>
              </a:ext>
            </a:extLst>
          </a:blip>
          <a:srcRect r="174" b="49791"/>
          <a:stretch/>
        </p:blipFill>
        <p:spPr>
          <a:xfrm>
            <a:off x="5704935" y="2340000"/>
            <a:ext cx="2713953" cy="3456000"/>
          </a:xfrm>
          <a:prstGeom prst="rect">
            <a:avLst/>
          </a:prstGeom>
        </p:spPr>
      </p:pic>
      <p:sp>
        <p:nvSpPr>
          <p:cNvPr id="10" name="Textfeld 9"/>
          <p:cNvSpPr txBox="1"/>
          <p:nvPr/>
        </p:nvSpPr>
        <p:spPr>
          <a:xfrm>
            <a:off x="1628297" y="1656000"/>
            <a:ext cx="20714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„Aufstehen“</a:t>
            </a:r>
            <a:endParaRPr kumimoji="0" lang="de-DE" sz="24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1" name="Textfeld 10"/>
          <p:cNvSpPr txBox="1"/>
          <p:nvPr/>
        </p:nvSpPr>
        <p:spPr>
          <a:xfrm>
            <a:off x="5378847" y="1656000"/>
            <a:ext cx="33661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„Kniebeuge zum Sitz“</a:t>
            </a:r>
            <a:endParaRPr kumimoji="0" lang="de-DE" sz="24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2" name="Textfeld 11"/>
          <p:cNvSpPr txBox="1"/>
          <p:nvPr/>
        </p:nvSpPr>
        <p:spPr>
          <a:xfrm>
            <a:off x="9121457" y="1656000"/>
            <a:ext cx="2268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„Wandsitzen“</a:t>
            </a:r>
            <a:endParaRPr kumimoji="0" lang="de-DE" sz="24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13" name="Grafik 12"/>
          <p:cNvPicPr/>
          <p:nvPr/>
        </p:nvPicPr>
        <p:blipFill>
          <a:blip r:embed="rId11"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587362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2945" b="49388"/>
          <a:stretch/>
        </p:blipFill>
        <p:spPr>
          <a:xfrm>
            <a:off x="4107178" y="1732962"/>
            <a:ext cx="3641643" cy="4758300"/>
          </a:xfrm>
          <a:prstGeom prst="rect">
            <a:avLst/>
          </a:prstGeom>
        </p:spPr>
      </p:pic>
      <p:sp>
        <p:nvSpPr>
          <p:cNvPr id="3" name="Titel 2"/>
          <p:cNvSpPr>
            <a:spLocks noGrp="1"/>
          </p:cNvSpPr>
          <p:nvPr>
            <p:ph type="title"/>
          </p:nvPr>
        </p:nvSpPr>
        <p:spPr/>
        <p:txBody>
          <a:bodyPr/>
          <a:lstStyle/>
          <a:p>
            <a:r>
              <a:rPr lang="de-DE" dirty="0" smtClean="0"/>
              <a:t>Beispiel: Oberer Rücken</a:t>
            </a:r>
            <a:endParaRPr lang="de-DE" dirty="0"/>
          </a:p>
        </p:txBody>
      </p:sp>
      <p:sp>
        <p:nvSpPr>
          <p:cNvPr id="4" name="Textplatzhalter 3"/>
          <p:cNvSpPr>
            <a:spLocks noGrp="1"/>
          </p:cNvSpPr>
          <p:nvPr>
            <p:ph type="body" sz="quarter" idx="10"/>
          </p:nvPr>
        </p:nvSpPr>
        <p:spPr/>
        <p:txBody>
          <a:bodyPr/>
          <a:lstStyle/>
          <a:p>
            <a:endParaRPr lang="de-DE"/>
          </a:p>
        </p:txBody>
      </p:sp>
      <p:sp>
        <p:nvSpPr>
          <p:cNvPr id="6" name="Textfeld 5"/>
          <p:cNvSpPr txBox="1"/>
          <p:nvPr/>
        </p:nvSpPr>
        <p:spPr>
          <a:xfrm>
            <a:off x="1200000" y="1502130"/>
            <a:ext cx="2664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Handtuch ziehen</a:t>
            </a:r>
            <a:endParaRPr kumimoji="0" lang="de-DE" sz="24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7" name="Grafik 6"/>
          <p:cNvPicPr/>
          <p:nvPr/>
        </p:nvPicPr>
        <p:blipFill>
          <a:blip r:embed="rId5"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135216373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l="-1" r="-2989" b="49388"/>
          <a:stretch/>
        </p:blipFill>
        <p:spPr>
          <a:xfrm>
            <a:off x="312821" y="2071084"/>
            <a:ext cx="2902859" cy="3860707"/>
          </a:xfrm>
          <a:prstGeom prst="rect">
            <a:avLst/>
          </a:prstGeom>
        </p:spPr>
      </p:pic>
      <p:sp>
        <p:nvSpPr>
          <p:cNvPr id="3" name="Titel 2"/>
          <p:cNvSpPr>
            <a:spLocks noGrp="1"/>
          </p:cNvSpPr>
          <p:nvPr>
            <p:ph type="title"/>
          </p:nvPr>
        </p:nvSpPr>
        <p:spPr/>
        <p:txBody>
          <a:bodyPr/>
          <a:lstStyle/>
          <a:p>
            <a:r>
              <a:rPr lang="de-DE" dirty="0" smtClean="0"/>
              <a:t>Beispiel: Gerade Bauchmuskulatur</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l="1" r="-1442" b="49278"/>
          <a:stretch/>
        </p:blipFill>
        <p:spPr>
          <a:xfrm>
            <a:off x="3215680" y="2678729"/>
            <a:ext cx="4436404" cy="2744725"/>
          </a:xfrm>
          <a:prstGeom prst="rect">
            <a:avLst/>
          </a:prstGeom>
        </p:spPr>
      </p:pic>
      <p:pic>
        <p:nvPicPr>
          <p:cNvPr id="7" name="Grafik 6"/>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l="1162" t="-893" r="-1332" b="48437"/>
          <a:stretch/>
        </p:blipFill>
        <p:spPr>
          <a:xfrm>
            <a:off x="7652084" y="2565784"/>
            <a:ext cx="4307305" cy="2934845"/>
          </a:xfrm>
          <a:prstGeom prst="rect">
            <a:avLst/>
          </a:prstGeom>
        </p:spPr>
      </p:pic>
      <p:sp>
        <p:nvSpPr>
          <p:cNvPr id="8" name="Textfeld 7"/>
          <p:cNvSpPr txBox="1"/>
          <p:nvPr/>
        </p:nvSpPr>
        <p:spPr>
          <a:xfrm>
            <a:off x="1015988" y="1495856"/>
            <a:ext cx="14965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Knieheber</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9" name="Textfeld 8"/>
          <p:cNvSpPr txBox="1"/>
          <p:nvPr/>
        </p:nvSpPr>
        <p:spPr>
          <a:xfrm>
            <a:off x="4955614" y="2137317"/>
            <a:ext cx="9723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Käfer</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9234876" y="2040973"/>
            <a:ext cx="1141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smtClean="0">
                <a:ln>
                  <a:noFill/>
                </a:ln>
                <a:solidFill>
                  <a:srgbClr val="000000"/>
                </a:solidFill>
                <a:effectLst/>
                <a:uLnTx/>
                <a:uFillTx/>
                <a:latin typeface="Helvetica" panose="020B0604020202020204" pitchFamily="34" charset="0"/>
                <a:ea typeface="+mn-ea"/>
                <a:cs typeface="Helvetica" panose="020B0604020202020204" pitchFamily="34" charset="0"/>
              </a:rPr>
              <a:t>Crunch</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11" name="Grafik 10"/>
          <p:cNvPicPr/>
          <p:nvPr/>
        </p:nvPicPr>
        <p:blipFill>
          <a:blip r:embed="rId9"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146161794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Herzlich willkommen!!!</a:t>
            </a:r>
          </a:p>
        </p:txBody>
      </p:sp>
      <p:sp>
        <p:nvSpPr>
          <p:cNvPr id="6" name="Inhaltsplatzhalter 5"/>
          <p:cNvSpPr>
            <a:spLocks noGrp="1"/>
          </p:cNvSpPr>
          <p:nvPr>
            <p:ph idx="1"/>
          </p:nvPr>
        </p:nvSpPr>
        <p:spPr>
          <a:xfrm>
            <a:off x="853350" y="1787100"/>
            <a:ext cx="10752000" cy="4617284"/>
          </a:xfrm>
        </p:spPr>
        <p:txBody>
          <a:bodyPr/>
          <a:lstStyle/>
          <a:p>
            <a:pPr marL="88775" indent="0">
              <a:lnSpc>
                <a:spcPct val="150000"/>
              </a:lnSpc>
              <a:buNone/>
            </a:pPr>
            <a:r>
              <a:rPr lang="de-DE" altLang="en-US" b="1" dirty="0">
                <a:solidFill>
                  <a:srgbClr val="00B0F0"/>
                </a:solidFill>
              </a:rPr>
              <a:t>Worum es uns heute geht:</a:t>
            </a:r>
          </a:p>
          <a:p>
            <a:pPr marL="545975" lvl="0" indent="-457200">
              <a:spcBef>
                <a:spcPts val="600"/>
              </a:spcBef>
              <a:spcAft>
                <a:spcPts val="600"/>
              </a:spcAft>
              <a:buFont typeface="+mj-lt"/>
              <a:buAutoNum type="arabicPeriod"/>
            </a:pPr>
            <a:r>
              <a:rPr lang="de-DE" altLang="en-US" dirty="0"/>
              <a:t>Ausgabe und Erklärung der Materialien (Ihr Bewegungsprogramm/ Ihre Mappe)</a:t>
            </a:r>
          </a:p>
          <a:p>
            <a:pPr marL="545975" lvl="0" indent="-457200">
              <a:spcBef>
                <a:spcPts val="600"/>
              </a:spcBef>
              <a:spcAft>
                <a:spcPts val="600"/>
              </a:spcAft>
              <a:buFont typeface="+mj-lt"/>
              <a:buAutoNum type="arabicPeriod"/>
            </a:pPr>
            <a:r>
              <a:rPr lang="de-DE" altLang="en-US" dirty="0"/>
              <a:t>Demonstration der Übungen aus dem Bewegungsprogramm</a:t>
            </a:r>
          </a:p>
          <a:p>
            <a:pPr marL="545975" lvl="0" indent="-457200">
              <a:spcBef>
                <a:spcPts val="600"/>
              </a:spcBef>
              <a:spcAft>
                <a:spcPts val="600"/>
              </a:spcAft>
              <a:buFont typeface="+mj-lt"/>
              <a:buAutoNum type="arabicPeriod"/>
            </a:pPr>
            <a:r>
              <a:rPr lang="de-DE" altLang="en-US" dirty="0"/>
              <a:t>Gemeinsames Bewegen</a:t>
            </a:r>
          </a:p>
          <a:p>
            <a:pPr marL="88775" indent="0">
              <a:buNone/>
            </a:pPr>
            <a:endParaRPr lang="de-DE" dirty="0"/>
          </a:p>
        </p:txBody>
      </p:sp>
    </p:spTree>
    <p:extLst>
      <p:ext uri="{BB962C8B-B14F-4D97-AF65-F5344CB8AC3E}">
        <p14:creationId xmlns:p14="http://schemas.microsoft.com/office/powerpoint/2010/main" val="2783876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75" r="529"/>
          <a:stretch/>
        </p:blipFill>
        <p:spPr>
          <a:xfrm>
            <a:off x="438631" y="3207796"/>
            <a:ext cx="3299867" cy="2224034"/>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3" name="Titel 2"/>
          <p:cNvSpPr>
            <a:spLocks noGrp="1"/>
          </p:cNvSpPr>
          <p:nvPr>
            <p:ph type="title"/>
          </p:nvPr>
        </p:nvSpPr>
        <p:spPr/>
        <p:txBody>
          <a:bodyPr/>
          <a:lstStyle/>
          <a:p>
            <a:r>
              <a:rPr lang="de-DE" dirty="0" smtClean="0"/>
              <a:t>Beispiel: Brust- und Armmuskulatur</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a:blip r:embed="rId4" cstate="print">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tretch>
            <a:fillRect/>
          </a:stretch>
        </p:blipFill>
        <p:spPr>
          <a:xfrm>
            <a:off x="4054245" y="2341005"/>
            <a:ext cx="2638034" cy="3957616"/>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7" name="Grafik 6"/>
          <p:cNvPicPr>
            <a:picLocks noChangeAspect="1"/>
          </p:cNvPicPr>
          <p:nvPr/>
        </p:nvPicPr>
        <p:blipFill rotWithShape="1">
          <a:blip r:embed="rId6" cstate="print">
            <a:extLst>
              <a:ext uri="{BEBA8EAE-BF5A-486C-A8C5-ECC9F3942E4B}">
                <a14:imgProps xmlns:a14="http://schemas.microsoft.com/office/drawing/2010/main">
                  <a14:imgLayer r:embed="rId7">
                    <a14:imgEffect>
                      <a14:artisticPaintBrush/>
                    </a14:imgEffect>
                  </a14:imgLayer>
                </a14:imgProps>
              </a:ext>
              <a:ext uri="{28A0092B-C50C-407E-A947-70E740481C1C}">
                <a14:useLocalDpi xmlns:a14="http://schemas.microsoft.com/office/drawing/2010/main" val="0"/>
              </a:ext>
            </a:extLst>
          </a:blip>
          <a:srcRect l="4264" t="23531" r="15238" b="24625"/>
          <a:stretch/>
        </p:blipFill>
        <p:spPr>
          <a:xfrm>
            <a:off x="7059595" y="3267424"/>
            <a:ext cx="4902741" cy="2104777"/>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8" name="Textfeld 7"/>
          <p:cNvSpPr txBox="1"/>
          <p:nvPr/>
        </p:nvSpPr>
        <p:spPr>
          <a:xfrm>
            <a:off x="4286291" y="1729152"/>
            <a:ext cx="2173941"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Wandliegestütz</a:t>
            </a:r>
            <a:endParaRPr lang="de-DE" sz="2000" b="1" dirty="0">
              <a:latin typeface="Helvetica" panose="020B0604020202020204" pitchFamily="34" charset="0"/>
              <a:cs typeface="Helvetica" panose="020B0604020202020204" pitchFamily="34" charset="0"/>
            </a:endParaRPr>
          </a:p>
        </p:txBody>
      </p:sp>
      <p:sp>
        <p:nvSpPr>
          <p:cNvPr id="9" name="Textfeld 8"/>
          <p:cNvSpPr txBox="1"/>
          <p:nvPr/>
        </p:nvSpPr>
        <p:spPr>
          <a:xfrm>
            <a:off x="8364253" y="2678594"/>
            <a:ext cx="2291747"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Bodenliegestütz</a:t>
            </a:r>
            <a:endParaRPr lang="de-DE" sz="2000" b="1" dirty="0">
              <a:latin typeface="Helvetica" panose="020B0604020202020204" pitchFamily="34" charset="0"/>
              <a:cs typeface="Helvetica" panose="020B0604020202020204" pitchFamily="34" charset="0"/>
            </a:endParaRPr>
          </a:p>
        </p:txBody>
      </p:sp>
      <p:sp>
        <p:nvSpPr>
          <p:cNvPr id="10" name="Textfeld 9"/>
          <p:cNvSpPr txBox="1"/>
          <p:nvPr/>
        </p:nvSpPr>
        <p:spPr>
          <a:xfrm>
            <a:off x="1158478" y="2623098"/>
            <a:ext cx="1860172"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Handdrücken</a:t>
            </a:r>
            <a:endParaRPr lang="de-DE" b="1" dirty="0">
              <a:latin typeface="Helvetica" panose="020B0604020202020204" pitchFamily="34" charset="0"/>
              <a:cs typeface="Helvetica" panose="020B0604020202020204" pitchFamily="34" charset="0"/>
            </a:endParaRPr>
          </a:p>
        </p:txBody>
      </p:sp>
      <p:sp>
        <p:nvSpPr>
          <p:cNvPr id="2" name="Ellipse 1"/>
          <p:cNvSpPr/>
          <p:nvPr/>
        </p:nvSpPr>
        <p:spPr bwMode="auto">
          <a:xfrm>
            <a:off x="1625600" y="3434080"/>
            <a:ext cx="863599" cy="701040"/>
          </a:xfrm>
          <a:prstGeom prst="ellipse">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Helvetica" pitchFamily="34" charset="0"/>
            </a:endParaRPr>
          </a:p>
        </p:txBody>
      </p:sp>
      <p:sp>
        <p:nvSpPr>
          <p:cNvPr id="11" name="Ellipse 10"/>
          <p:cNvSpPr/>
          <p:nvPr/>
        </p:nvSpPr>
        <p:spPr bwMode="auto">
          <a:xfrm>
            <a:off x="5171440" y="2566384"/>
            <a:ext cx="863599" cy="701040"/>
          </a:xfrm>
          <a:prstGeom prst="ellipse">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Helvetica" pitchFamily="34" charset="0"/>
            </a:endParaRPr>
          </a:p>
        </p:txBody>
      </p:sp>
      <p:sp>
        <p:nvSpPr>
          <p:cNvPr id="12" name="Ellipse 11"/>
          <p:cNvSpPr/>
          <p:nvPr/>
        </p:nvSpPr>
        <p:spPr bwMode="auto">
          <a:xfrm>
            <a:off x="10656000" y="3769968"/>
            <a:ext cx="863599" cy="701040"/>
          </a:xfrm>
          <a:prstGeom prst="ellipse">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dirty="0" smtClean="0">
              <a:ln>
                <a:noFill/>
              </a:ln>
              <a:solidFill>
                <a:schemeClr val="tx1"/>
              </a:solidFill>
              <a:effectLst/>
              <a:latin typeface="Helvetica" pitchFamily="34" charset="0"/>
            </a:endParaRPr>
          </a:p>
        </p:txBody>
      </p:sp>
    </p:spTree>
    <p:extLst>
      <p:ext uri="{BB962C8B-B14F-4D97-AF65-F5344CB8AC3E}">
        <p14:creationId xmlns:p14="http://schemas.microsoft.com/office/powerpoint/2010/main" val="114563445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p:cNvSpPr/>
          <p:nvPr/>
        </p:nvSpPr>
        <p:spPr bwMode="auto">
          <a:xfrm>
            <a:off x="1387342" y="1893030"/>
            <a:ext cx="9525544" cy="2696552"/>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Helvetica" pitchFamily="34" charset="0"/>
            </a:endParaRPr>
          </a:p>
        </p:txBody>
      </p:sp>
      <p:sp>
        <p:nvSpPr>
          <p:cNvPr id="3" name="Titel 2"/>
          <p:cNvSpPr>
            <a:spLocks noGrp="1"/>
          </p:cNvSpPr>
          <p:nvPr>
            <p:ph type="title"/>
          </p:nvPr>
        </p:nvSpPr>
        <p:spPr/>
        <p:txBody>
          <a:bodyPr/>
          <a:lstStyle/>
          <a:p>
            <a:r>
              <a:rPr lang="de-DE" dirty="0"/>
              <a:t>Gleichgewichtstraining</a:t>
            </a:r>
          </a:p>
        </p:txBody>
      </p:sp>
      <p:sp>
        <p:nvSpPr>
          <p:cNvPr id="6" name="Textfeld 5"/>
          <p:cNvSpPr txBox="1"/>
          <p:nvPr/>
        </p:nvSpPr>
        <p:spPr>
          <a:xfrm>
            <a:off x="1673162" y="1810145"/>
            <a:ext cx="8953904" cy="2862322"/>
          </a:xfrm>
          <a:prstGeom prst="rect">
            <a:avLst/>
          </a:prstGeom>
          <a:noFill/>
        </p:spPr>
        <p:txBody>
          <a:bodyPr wrap="square" rtlCol="0">
            <a:spAutoFit/>
          </a:bodyPr>
          <a:lstStyle/>
          <a:p>
            <a:pPr>
              <a:lnSpc>
                <a:spcPct val="150000"/>
              </a:lnSpc>
            </a:pPr>
            <a:r>
              <a:rPr lang="de-DE" sz="2000" b="1" dirty="0">
                <a:latin typeface="Helvetica" panose="020B0604020202020204" pitchFamily="34" charset="0"/>
                <a:cs typeface="Helvetica" panose="020B0604020202020204" pitchFamily="34" charset="0"/>
              </a:rPr>
              <a:t>Hinweise:</a:t>
            </a:r>
          </a:p>
          <a:p>
            <a:pPr marL="285750" indent="-285750">
              <a:lnSpc>
                <a:spcPct val="150000"/>
              </a:lnSpc>
              <a:buFont typeface="Symbol" panose="05050102010706020507" pitchFamily="18" charset="2"/>
              <a:buChar char="-"/>
            </a:pPr>
            <a:r>
              <a:rPr lang="de-DE" sz="2000" dirty="0">
                <a:latin typeface="Helvetica" panose="020B0604020202020204" pitchFamily="34" charset="0"/>
                <a:cs typeface="Helvetica" panose="020B0604020202020204" pitchFamily="34" charset="0"/>
              </a:rPr>
              <a:t>Gleichgewichtstraining insgesamt nicht länger als 20 Minuten.</a:t>
            </a:r>
          </a:p>
          <a:p>
            <a:pPr marL="285750" indent="-285750">
              <a:lnSpc>
                <a:spcPct val="150000"/>
              </a:lnSpc>
              <a:buFont typeface="Symbol" panose="05050102010706020507" pitchFamily="18" charset="2"/>
              <a:buChar char="-"/>
            </a:pPr>
            <a:r>
              <a:rPr lang="de-DE" sz="2000" dirty="0">
                <a:latin typeface="Helvetica" panose="020B0604020202020204" pitchFamily="34" charset="0"/>
                <a:cs typeface="Helvetica" panose="020B0604020202020204" pitchFamily="34" charset="0"/>
              </a:rPr>
              <a:t>Übungsdauer jeweils ca. 20 Sekunden, kurze Pause und ein weiterer Durchgang</a:t>
            </a:r>
          </a:p>
          <a:p>
            <a:pPr marL="285750" indent="-285750">
              <a:lnSpc>
                <a:spcPct val="150000"/>
              </a:lnSpc>
              <a:buFont typeface="Symbol" panose="05050102010706020507" pitchFamily="18" charset="2"/>
              <a:buChar char="-"/>
            </a:pPr>
            <a:r>
              <a:rPr lang="de-DE" sz="2000" dirty="0">
                <a:latin typeface="Helvetica" panose="020B0604020202020204" pitchFamily="34" charset="0"/>
                <a:cs typeface="Helvetica" panose="020B0604020202020204" pitchFamily="34" charset="0"/>
              </a:rPr>
              <a:t>Mit Grundübungen beginnen, Steigerung durch Einbezug der Variationen</a:t>
            </a:r>
          </a:p>
          <a:p>
            <a:pPr marL="285750" indent="-285750">
              <a:lnSpc>
                <a:spcPct val="150000"/>
              </a:lnSpc>
              <a:buFont typeface="Symbol" panose="05050102010706020507" pitchFamily="18" charset="2"/>
              <a:buChar char="-"/>
            </a:pPr>
            <a:r>
              <a:rPr lang="de-DE" sz="2000" dirty="0">
                <a:latin typeface="Helvetica" panose="020B0604020202020204" pitchFamily="34" charset="0"/>
                <a:cs typeface="Helvetica" panose="020B0604020202020204" pitchFamily="34" charset="0"/>
              </a:rPr>
              <a:t>Bei Haltverlust, sofortiger Abbruch der Übung</a:t>
            </a:r>
          </a:p>
        </p:txBody>
      </p:sp>
    </p:spTree>
    <p:extLst>
      <p:ext uri="{BB962C8B-B14F-4D97-AF65-F5344CB8AC3E}">
        <p14:creationId xmlns:p14="http://schemas.microsoft.com/office/powerpoint/2010/main" val="308955391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l="-1" r="-3615" b="48773"/>
          <a:stretch/>
        </p:blipFill>
        <p:spPr>
          <a:xfrm>
            <a:off x="1566972" y="2010870"/>
            <a:ext cx="2510354" cy="4325639"/>
          </a:xfrm>
          <a:prstGeom prst="rect">
            <a:avLst/>
          </a:prstGeom>
        </p:spPr>
      </p:pic>
      <p:sp>
        <p:nvSpPr>
          <p:cNvPr id="3" name="Titel 2"/>
          <p:cNvSpPr>
            <a:spLocks noGrp="1"/>
          </p:cNvSpPr>
          <p:nvPr>
            <p:ph type="title"/>
          </p:nvPr>
        </p:nvSpPr>
        <p:spPr/>
        <p:txBody>
          <a:bodyPr/>
          <a:lstStyle/>
          <a:p>
            <a:r>
              <a:rPr lang="de-DE" dirty="0" smtClean="0"/>
              <a:t>Gleichgewicht - Beispielübungen</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r="-1314" b="48582"/>
          <a:stretch/>
        </p:blipFill>
        <p:spPr>
          <a:xfrm>
            <a:off x="4604637" y="1993632"/>
            <a:ext cx="2646725" cy="4342877"/>
          </a:xfrm>
          <a:prstGeom prst="rect">
            <a:avLst/>
          </a:prstGeom>
        </p:spPr>
      </p:pic>
      <p:pic>
        <p:nvPicPr>
          <p:cNvPr id="7" name="Grafik 6"/>
          <p:cNvPicPr>
            <a:picLocks noChangeAspect="1"/>
          </p:cNvPicPr>
          <p:nvPr/>
        </p:nvPicPr>
        <p:blipFill rotWithShape="1">
          <a:blip r:embed="rId7" cstate="print"/>
          <a:srcRect r="-2321" b="47860"/>
          <a:stretch/>
        </p:blipFill>
        <p:spPr>
          <a:xfrm>
            <a:off x="7778673" y="2010870"/>
            <a:ext cx="3320565" cy="2240892"/>
          </a:xfrm>
          <a:prstGeom prst="rect">
            <a:avLst/>
          </a:prstGeom>
        </p:spPr>
      </p:pic>
      <p:sp>
        <p:nvSpPr>
          <p:cNvPr id="9" name="Textfeld 8"/>
          <p:cNvSpPr txBox="1"/>
          <p:nvPr/>
        </p:nvSpPr>
        <p:spPr>
          <a:xfrm>
            <a:off x="1944214" y="1483786"/>
            <a:ext cx="1745600"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Schwanken</a:t>
            </a:r>
            <a:endParaRPr lang="de-DE" sz="2000" b="1" dirty="0">
              <a:latin typeface="Helvetica" panose="020B0604020202020204" pitchFamily="34" charset="0"/>
              <a:cs typeface="Helvetica" panose="020B0604020202020204" pitchFamily="34" charset="0"/>
            </a:endParaRPr>
          </a:p>
        </p:txBody>
      </p:sp>
      <p:sp>
        <p:nvSpPr>
          <p:cNvPr id="10" name="Textfeld 9"/>
          <p:cNvSpPr txBox="1"/>
          <p:nvPr/>
        </p:nvSpPr>
        <p:spPr>
          <a:xfrm>
            <a:off x="5026236" y="1469480"/>
            <a:ext cx="1797898" cy="400110"/>
          </a:xfrm>
          <a:prstGeom prst="rect">
            <a:avLst/>
          </a:prstGeom>
          <a:noFill/>
        </p:spPr>
        <p:txBody>
          <a:bodyPr wrap="square" rtlCol="0">
            <a:spAutoFit/>
          </a:bodyPr>
          <a:lstStyle/>
          <a:p>
            <a:r>
              <a:rPr lang="de-DE" sz="2000" b="1" dirty="0" err="1" smtClean="0">
                <a:latin typeface="Helvetica" panose="020B0604020202020204" pitchFamily="34" charset="0"/>
                <a:cs typeface="Helvetica" panose="020B0604020202020204" pitchFamily="34" charset="0"/>
              </a:rPr>
              <a:t>Einbeinstand</a:t>
            </a:r>
            <a:endParaRPr lang="de-DE" sz="2000" b="1" dirty="0">
              <a:latin typeface="Helvetica" panose="020B0604020202020204" pitchFamily="34" charset="0"/>
              <a:cs typeface="Helvetica" panose="020B0604020202020204" pitchFamily="34" charset="0"/>
            </a:endParaRPr>
          </a:p>
        </p:txBody>
      </p:sp>
      <p:sp>
        <p:nvSpPr>
          <p:cNvPr id="11" name="Textfeld 10"/>
          <p:cNvSpPr txBox="1"/>
          <p:nvPr/>
        </p:nvSpPr>
        <p:spPr>
          <a:xfrm>
            <a:off x="8160556" y="1461521"/>
            <a:ext cx="2877327" cy="408069"/>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(Semi-) Tandemstand</a:t>
            </a:r>
            <a:endParaRPr lang="de-DE" sz="2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6994840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836727" y="4425024"/>
            <a:ext cx="10673861" cy="1211501"/>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Helvetica" pitchFamily="34" charset="0"/>
            </a:endParaRPr>
          </a:p>
        </p:txBody>
      </p:sp>
      <p:sp>
        <p:nvSpPr>
          <p:cNvPr id="2" name="Inhaltsplatzhalter 1"/>
          <p:cNvSpPr>
            <a:spLocks noGrp="1"/>
          </p:cNvSpPr>
          <p:nvPr>
            <p:ph idx="1"/>
          </p:nvPr>
        </p:nvSpPr>
        <p:spPr>
          <a:xfrm>
            <a:off x="758588" y="1473508"/>
            <a:ext cx="10752000" cy="2129501"/>
          </a:xfrm>
        </p:spPr>
        <p:txBody>
          <a:bodyPr/>
          <a:lstStyle/>
          <a:p>
            <a:endParaRPr lang="de-DE" dirty="0"/>
          </a:p>
          <a:p>
            <a:r>
              <a:rPr lang="de-DE" dirty="0"/>
              <a:t>Unterschiedliche Gehvariationen: </a:t>
            </a:r>
          </a:p>
          <a:p>
            <a:pPr>
              <a:buFont typeface="Symbol" panose="05050102010706020507" pitchFamily="18" charset="2"/>
              <a:buChar char="-"/>
            </a:pPr>
            <a:r>
              <a:rPr lang="de-DE" dirty="0"/>
              <a:t>„betont langsam gehen“</a:t>
            </a:r>
          </a:p>
          <a:p>
            <a:pPr>
              <a:buFont typeface="Symbol" panose="05050102010706020507" pitchFamily="18" charset="2"/>
              <a:buChar char="-"/>
            </a:pPr>
            <a:r>
              <a:rPr lang="de-DE" dirty="0"/>
              <a:t>„zur Decke schauen“</a:t>
            </a:r>
          </a:p>
          <a:p>
            <a:pPr>
              <a:buFont typeface="Symbol" panose="05050102010706020507" pitchFamily="18" charset="2"/>
              <a:buChar char="-"/>
            </a:pPr>
            <a:r>
              <a:rPr lang="de-DE" dirty="0"/>
              <a:t>„Gehen wie ein Roboter“</a:t>
            </a:r>
          </a:p>
          <a:p>
            <a:pPr marL="88775" indent="0" algn="ctr">
              <a:buNone/>
            </a:pPr>
            <a:endParaRPr lang="de-DE" dirty="0"/>
          </a:p>
          <a:p>
            <a:pPr marL="88775" indent="0" algn="ctr">
              <a:buNone/>
            </a:pPr>
            <a:endParaRPr lang="de-DE" dirty="0"/>
          </a:p>
          <a:p>
            <a:pPr marL="88775" indent="0" algn="ctr">
              <a:buNone/>
            </a:pPr>
            <a:r>
              <a:rPr lang="de-DE" dirty="0"/>
              <a:t>Jede </a:t>
            </a:r>
            <a:r>
              <a:rPr lang="de-DE" dirty="0" err="1"/>
              <a:t>Gehübung</a:t>
            </a:r>
            <a:r>
              <a:rPr lang="de-DE" dirty="0"/>
              <a:t> sollte etwa 2 Mal 30 Sekunden ausgeführt werden. Machen Sie zwischen den Übungen 20 Sekunden Pause. Variieren Sie die Auswahl!</a:t>
            </a:r>
          </a:p>
        </p:txBody>
      </p:sp>
      <p:sp>
        <p:nvSpPr>
          <p:cNvPr id="3" name="Titel 2"/>
          <p:cNvSpPr>
            <a:spLocks noGrp="1"/>
          </p:cNvSpPr>
          <p:nvPr>
            <p:ph type="title"/>
          </p:nvPr>
        </p:nvSpPr>
        <p:spPr/>
        <p:txBody>
          <a:bodyPr/>
          <a:lstStyle/>
          <a:p>
            <a:r>
              <a:rPr lang="de-DE" dirty="0"/>
              <a:t>Gehen</a:t>
            </a:r>
          </a:p>
        </p:txBody>
      </p:sp>
    </p:spTree>
    <p:extLst>
      <p:ext uri="{BB962C8B-B14F-4D97-AF65-F5344CB8AC3E}">
        <p14:creationId xmlns:p14="http://schemas.microsoft.com/office/powerpoint/2010/main" val="36461448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503146" y="2971801"/>
            <a:ext cx="10849708" cy="3165231"/>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3600" b="0" i="0" u="none" strike="noStrike" cap="none" normalizeH="0" baseline="0" dirty="0">
              <a:ln>
                <a:noFill/>
              </a:ln>
              <a:solidFill>
                <a:schemeClr val="tx1"/>
              </a:solidFill>
              <a:effectLst/>
              <a:latin typeface="Helvetica" pitchFamily="34" charset="0"/>
            </a:endParaRPr>
          </a:p>
        </p:txBody>
      </p:sp>
      <p:sp>
        <p:nvSpPr>
          <p:cNvPr id="2" name="Inhaltsplatzhalter 1"/>
          <p:cNvSpPr>
            <a:spLocks noGrp="1"/>
          </p:cNvSpPr>
          <p:nvPr>
            <p:ph idx="1"/>
          </p:nvPr>
        </p:nvSpPr>
        <p:spPr>
          <a:xfrm>
            <a:off x="552000" y="1817440"/>
            <a:ext cx="10752000" cy="4617284"/>
          </a:xfrm>
        </p:spPr>
        <p:txBody>
          <a:bodyPr/>
          <a:lstStyle/>
          <a:p>
            <a:pPr marL="88775" indent="0">
              <a:buNone/>
            </a:pPr>
            <a:r>
              <a:rPr lang="de-DE" dirty="0"/>
              <a:t>Für ein optimales Beweglichkeitstraining sind folgende Hinweise zu beachten:</a:t>
            </a:r>
          </a:p>
          <a:p>
            <a:endParaRPr lang="de-DE" dirty="0"/>
          </a:p>
          <a:p>
            <a:r>
              <a:rPr lang="de-DE" dirty="0"/>
              <a:t>Ruhige und kontrollierte Bewegungen</a:t>
            </a:r>
          </a:p>
          <a:p>
            <a:r>
              <a:rPr lang="de-DE" dirty="0"/>
              <a:t>Sie sollten ein intensives Dehngefühl spüren. Ein deutlicher Dehnungsschmerz verweist auf eine wirkungsvolle Dehnung</a:t>
            </a:r>
          </a:p>
          <a:p>
            <a:r>
              <a:rPr lang="de-DE" dirty="0"/>
              <a:t>Falls bei der Ausführung starke Schmerzen auftreten </a:t>
            </a:r>
            <a:r>
              <a:rPr lang="de-DE" dirty="0">
                <a:sym typeface="Wingdings" panose="05000000000000000000" pitchFamily="2" charset="2"/>
              </a:rPr>
              <a:t> Abbruch!</a:t>
            </a:r>
          </a:p>
          <a:p>
            <a:r>
              <a:rPr lang="de-DE" dirty="0"/>
              <a:t>Die Dehnposition sollte maximal 15 bis 30 Sekunden gehalten werden</a:t>
            </a:r>
          </a:p>
          <a:p>
            <a:r>
              <a:rPr lang="de-DE" dirty="0"/>
              <a:t>Ca. 30 Sekunden Pause zwischen den Durchgängen</a:t>
            </a:r>
          </a:p>
        </p:txBody>
      </p:sp>
      <p:sp>
        <p:nvSpPr>
          <p:cNvPr id="3" name="Titel 2"/>
          <p:cNvSpPr>
            <a:spLocks noGrp="1"/>
          </p:cNvSpPr>
          <p:nvPr>
            <p:ph type="title"/>
          </p:nvPr>
        </p:nvSpPr>
        <p:spPr/>
        <p:txBody>
          <a:bodyPr/>
          <a:lstStyle/>
          <a:p>
            <a:r>
              <a:rPr lang="de-DE" dirty="0"/>
              <a:t>Beweglichkeit</a:t>
            </a:r>
          </a:p>
        </p:txBody>
      </p:sp>
    </p:spTree>
    <p:extLst>
      <p:ext uri="{BB962C8B-B14F-4D97-AF65-F5344CB8AC3E}">
        <p14:creationId xmlns:p14="http://schemas.microsoft.com/office/powerpoint/2010/main" val="19327939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207" b="51787"/>
          <a:stretch/>
        </p:blipFill>
        <p:spPr>
          <a:xfrm>
            <a:off x="1708356" y="2115035"/>
            <a:ext cx="2624056" cy="3744000"/>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3" name="Titel 2"/>
          <p:cNvSpPr>
            <a:spLocks noGrp="1"/>
          </p:cNvSpPr>
          <p:nvPr>
            <p:ph type="title"/>
          </p:nvPr>
        </p:nvSpPr>
        <p:spPr/>
        <p:txBody>
          <a:bodyPr/>
          <a:lstStyle/>
          <a:p>
            <a:r>
              <a:rPr lang="de-DE" dirty="0" smtClean="0"/>
              <a:t>Beweglichkeit - Beispielübungen</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l="1086" r="5415" b="51212"/>
          <a:stretch/>
        </p:blipFill>
        <p:spPr>
          <a:xfrm>
            <a:off x="8750871" y="2115033"/>
            <a:ext cx="2664374" cy="3744000"/>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7" name="Textfeld 6"/>
          <p:cNvSpPr txBox="1"/>
          <p:nvPr/>
        </p:nvSpPr>
        <p:spPr>
          <a:xfrm>
            <a:off x="2288354" y="1483572"/>
            <a:ext cx="1854651"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Ausfallschritt</a:t>
            </a:r>
            <a:endParaRPr lang="de-DE" sz="2000" b="1" dirty="0">
              <a:latin typeface="Helvetica" panose="020B0604020202020204" pitchFamily="34" charset="0"/>
              <a:cs typeface="Helvetica" panose="020B0604020202020204" pitchFamily="34" charset="0"/>
            </a:endParaRPr>
          </a:p>
        </p:txBody>
      </p:sp>
      <p:sp>
        <p:nvSpPr>
          <p:cNvPr id="8" name="Textfeld 7"/>
          <p:cNvSpPr txBox="1"/>
          <p:nvPr/>
        </p:nvSpPr>
        <p:spPr>
          <a:xfrm>
            <a:off x="8471971" y="1489569"/>
            <a:ext cx="3222174"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Seitlicher Ausfallschritt</a:t>
            </a:r>
            <a:endParaRPr lang="de-DE" sz="2000" b="1" dirty="0">
              <a:latin typeface="Helvetica" panose="020B0604020202020204" pitchFamily="34" charset="0"/>
              <a:cs typeface="Helvetica" panose="020B0604020202020204" pitchFamily="34" charset="0"/>
            </a:endParaRPr>
          </a:p>
        </p:txBody>
      </p:sp>
      <p:sp>
        <p:nvSpPr>
          <p:cNvPr id="9" name="Textfeld 8"/>
          <p:cNvSpPr txBox="1"/>
          <p:nvPr/>
        </p:nvSpPr>
        <p:spPr>
          <a:xfrm>
            <a:off x="5764668" y="1417330"/>
            <a:ext cx="1634888" cy="400110"/>
          </a:xfrm>
          <a:prstGeom prst="rect">
            <a:avLst/>
          </a:prstGeom>
          <a:noFill/>
        </p:spPr>
        <p:txBody>
          <a:bodyPr wrap="square" rtlCol="0">
            <a:spAutoFit/>
          </a:bodyPr>
          <a:lstStyle/>
          <a:p>
            <a:r>
              <a:rPr lang="de-DE" sz="2000" b="1" dirty="0" smtClean="0">
                <a:latin typeface="Helvetica" panose="020B0604020202020204" pitchFamily="34" charset="0"/>
                <a:cs typeface="Helvetica" panose="020B0604020202020204" pitchFamily="34" charset="0"/>
              </a:rPr>
              <a:t>Fußgelenke</a:t>
            </a:r>
            <a:endParaRPr lang="de-DE" sz="2000" b="1" dirty="0">
              <a:latin typeface="Helvetica" panose="020B0604020202020204" pitchFamily="34" charset="0"/>
              <a:cs typeface="Helvetica" panose="020B0604020202020204" pitchFamily="34" charset="0"/>
            </a:endParaRPr>
          </a:p>
        </p:txBody>
      </p:sp>
      <p:sp>
        <p:nvSpPr>
          <p:cNvPr id="2" name="Rechteck 1"/>
          <p:cNvSpPr/>
          <p:nvPr/>
        </p:nvSpPr>
        <p:spPr>
          <a:xfrm>
            <a:off x="1491243" y="5960629"/>
            <a:ext cx="3159839" cy="369332"/>
          </a:xfrm>
          <a:prstGeom prst="rect">
            <a:avLst/>
          </a:prstGeom>
        </p:spPr>
        <p:txBody>
          <a:bodyPr wrap="none">
            <a:spAutoFit/>
          </a:bodyPr>
          <a:lstStyle/>
          <a:p>
            <a:r>
              <a:rPr lang="de-DE" dirty="0" smtClean="0">
                <a:latin typeface="Helvetica" panose="020B0604020202020204" pitchFamily="34" charset="0"/>
                <a:cs typeface="Helvetica" panose="020B0604020202020204" pitchFamily="34" charset="0"/>
              </a:rPr>
              <a:t>pro Seite </a:t>
            </a:r>
            <a:r>
              <a:rPr lang="de-DE" dirty="0">
                <a:latin typeface="Helvetica" panose="020B0604020202020204" pitchFamily="34" charset="0"/>
                <a:cs typeface="Helvetica" panose="020B0604020202020204" pitchFamily="34" charset="0"/>
              </a:rPr>
              <a:t>2 Mal 15 </a:t>
            </a:r>
            <a:r>
              <a:rPr lang="de-DE" dirty="0" smtClean="0">
                <a:latin typeface="Helvetica" panose="020B0604020202020204" pitchFamily="34" charset="0"/>
                <a:cs typeface="Helvetica" panose="020B0604020202020204" pitchFamily="34" charset="0"/>
              </a:rPr>
              <a:t>Sekunden</a:t>
            </a:r>
            <a:endParaRPr lang="de-DE" dirty="0">
              <a:latin typeface="Helvetica" panose="020B0604020202020204" pitchFamily="34" charset="0"/>
              <a:cs typeface="Helvetica" panose="020B0604020202020204" pitchFamily="34" charset="0"/>
            </a:endParaRPr>
          </a:p>
        </p:txBody>
      </p:sp>
      <p:sp>
        <p:nvSpPr>
          <p:cNvPr id="10" name="Rechteck 9"/>
          <p:cNvSpPr/>
          <p:nvPr/>
        </p:nvSpPr>
        <p:spPr>
          <a:xfrm>
            <a:off x="5443829" y="4448228"/>
            <a:ext cx="2313224" cy="646331"/>
          </a:xfrm>
          <a:prstGeom prst="rect">
            <a:avLst/>
          </a:prstGeom>
        </p:spPr>
        <p:txBody>
          <a:bodyPr wrap="square">
            <a:spAutoFit/>
          </a:bodyPr>
          <a:lstStyle/>
          <a:p>
            <a:r>
              <a:rPr lang="de-DE" dirty="0">
                <a:latin typeface="Helvetica" panose="020B0604020202020204" pitchFamily="34" charset="0"/>
                <a:cs typeface="Helvetica" panose="020B0604020202020204" pitchFamily="34" charset="0"/>
              </a:rPr>
              <a:t>pro Bein 5 Mal nach </a:t>
            </a:r>
            <a:r>
              <a:rPr lang="de-DE" dirty="0" smtClean="0">
                <a:latin typeface="Helvetica" panose="020B0604020202020204" pitchFamily="34" charset="0"/>
                <a:cs typeface="Helvetica" panose="020B0604020202020204" pitchFamily="34" charset="0"/>
              </a:rPr>
              <a:t>rechts/links drehen</a:t>
            </a:r>
            <a:endParaRPr lang="de-DE" dirty="0">
              <a:latin typeface="Helvetica" panose="020B0604020202020204" pitchFamily="34" charset="0"/>
              <a:cs typeface="Helvetica" panose="020B0604020202020204" pitchFamily="34" charset="0"/>
            </a:endParaRPr>
          </a:p>
        </p:txBody>
      </p:sp>
      <p:pic>
        <p:nvPicPr>
          <p:cNvPr id="11" name="Inhaltsplatzhalter 4"/>
          <p:cNvPicPr>
            <a:picLocks noChangeAspect="1"/>
          </p:cNvPicPr>
          <p:nvPr/>
        </p:nvPicPr>
        <p:blipFill rotWithShape="1">
          <a:blip r:embed="rId7" cstate="print"/>
          <a:srcRect l="1" t="18681" r="-1036" b="48734"/>
          <a:stretch/>
        </p:blipFill>
        <p:spPr bwMode="auto">
          <a:xfrm>
            <a:off x="5186160" y="2115033"/>
            <a:ext cx="2791904" cy="233319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11"/>
          <p:cNvSpPr/>
          <p:nvPr/>
        </p:nvSpPr>
        <p:spPr>
          <a:xfrm>
            <a:off x="8224238" y="6145295"/>
            <a:ext cx="3159839" cy="369332"/>
          </a:xfrm>
          <a:prstGeom prst="rect">
            <a:avLst/>
          </a:prstGeom>
        </p:spPr>
        <p:txBody>
          <a:bodyPr wrap="none">
            <a:spAutoFit/>
          </a:bodyPr>
          <a:lstStyle/>
          <a:p>
            <a:r>
              <a:rPr lang="de-DE" dirty="0" smtClean="0">
                <a:latin typeface="Helvetica" panose="020B0604020202020204" pitchFamily="34" charset="0"/>
                <a:cs typeface="Helvetica" panose="020B0604020202020204" pitchFamily="34" charset="0"/>
              </a:rPr>
              <a:t>pro Seite </a:t>
            </a:r>
            <a:r>
              <a:rPr lang="de-DE" dirty="0">
                <a:latin typeface="Helvetica" panose="020B0604020202020204" pitchFamily="34" charset="0"/>
                <a:cs typeface="Helvetica" panose="020B0604020202020204" pitchFamily="34" charset="0"/>
              </a:rPr>
              <a:t>2 Mal 15 </a:t>
            </a:r>
            <a:r>
              <a:rPr lang="de-DE" dirty="0" smtClean="0">
                <a:latin typeface="Helvetica" panose="020B0604020202020204" pitchFamily="34" charset="0"/>
                <a:cs typeface="Helvetica" panose="020B0604020202020204" pitchFamily="34" charset="0"/>
              </a:rPr>
              <a:t>Sekunden</a:t>
            </a:r>
            <a:endParaRPr lang="de-DE"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6763270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20000" y="1124720"/>
            <a:ext cx="10752000" cy="4617284"/>
          </a:xfrm>
        </p:spPr>
        <p:txBody>
          <a:bodyPr anchor="ctr"/>
          <a:lstStyle/>
          <a:p>
            <a:pPr marL="88775" indent="0" algn="ctr">
              <a:buNone/>
            </a:pPr>
            <a:r>
              <a:rPr lang="de-DE" sz="6000" dirty="0"/>
              <a:t>Fragen???</a:t>
            </a:r>
          </a:p>
        </p:txBody>
      </p:sp>
    </p:spTree>
    <p:extLst>
      <p:ext uri="{BB962C8B-B14F-4D97-AF65-F5344CB8AC3E}">
        <p14:creationId xmlns:p14="http://schemas.microsoft.com/office/powerpoint/2010/main" val="2615352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20000" y="1120358"/>
            <a:ext cx="10752000" cy="4617284"/>
          </a:xfrm>
        </p:spPr>
        <p:txBody>
          <a:bodyPr anchor="ctr"/>
          <a:lstStyle/>
          <a:p>
            <a:pPr marL="88775" indent="0" algn="ctr">
              <a:buNone/>
            </a:pPr>
            <a:r>
              <a:rPr lang="de-DE" sz="6000" dirty="0"/>
              <a:t>Gemeinsames Bewegen</a:t>
            </a:r>
          </a:p>
        </p:txBody>
      </p:sp>
    </p:spTree>
    <p:extLst>
      <p:ext uri="{BB962C8B-B14F-4D97-AF65-F5344CB8AC3E}">
        <p14:creationId xmlns:p14="http://schemas.microsoft.com/office/powerpoint/2010/main" val="1248602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Unterer Rücken</a:t>
            </a:r>
            <a:endParaRPr lang="de-DE" dirty="0"/>
          </a:p>
        </p:txBody>
      </p:sp>
      <p:sp>
        <p:nvSpPr>
          <p:cNvPr id="4" name="Textplatzhalter 3"/>
          <p:cNvSpPr>
            <a:spLocks noGrp="1"/>
          </p:cNvSpPr>
          <p:nvPr>
            <p:ph type="body" sz="quarter" idx="10"/>
          </p:nvPr>
        </p:nvSpPr>
        <p:spPr/>
        <p:txBody>
          <a:bodyPr/>
          <a:lstStyle/>
          <a:p>
            <a:endParaRPr lang="de-DE"/>
          </a:p>
        </p:txBody>
      </p:sp>
      <p:pic>
        <p:nvPicPr>
          <p:cNvPr id="6" name="Inhaltsplatzhalt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614" b="49047"/>
          <a:stretch/>
        </p:blipFill>
        <p:spPr>
          <a:xfrm>
            <a:off x="541902" y="2145570"/>
            <a:ext cx="3159495" cy="3866430"/>
          </a:xfrm>
          <a:prstGeom prst="rect">
            <a:avLst/>
          </a:prstGeom>
        </p:spPr>
      </p:pic>
      <p:pic>
        <p:nvPicPr>
          <p:cNvPr id="7" name="Grafik 6"/>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t="6578" r="-321" b="58655"/>
          <a:stretch/>
        </p:blipFill>
        <p:spPr>
          <a:xfrm>
            <a:off x="5697336" y="1698002"/>
            <a:ext cx="5775408" cy="2062522"/>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8" name="Grafik 7"/>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r="-313" b="49712"/>
          <a:stretch/>
        </p:blipFill>
        <p:spPr>
          <a:xfrm>
            <a:off x="5697337" y="4514075"/>
            <a:ext cx="5775407" cy="1828374"/>
          </a:xfrm>
          <a:prstGeom prst="rect">
            <a:avLst/>
          </a:prstGeom>
        </p:spPr>
      </p:pic>
      <p:sp>
        <p:nvSpPr>
          <p:cNvPr id="9" name="Textfeld 8"/>
          <p:cNvSpPr txBox="1"/>
          <p:nvPr/>
        </p:nvSpPr>
        <p:spPr>
          <a:xfrm>
            <a:off x="545730" y="1577241"/>
            <a:ext cx="3340469" cy="461665"/>
          </a:xfrm>
          <a:prstGeom prst="rect">
            <a:avLst/>
          </a:prstGeom>
          <a:noFill/>
        </p:spPr>
        <p:txBody>
          <a:bodyPr wrap="square" rtlCol="0">
            <a:spAutoFit/>
          </a:bodyPr>
          <a:lstStyle/>
          <a:p>
            <a:r>
              <a:rPr lang="de-DE" sz="2400" b="1" dirty="0" smtClean="0"/>
              <a:t>Beinheber rückwärts</a:t>
            </a:r>
            <a:endParaRPr lang="de-DE" sz="2400" b="1" dirty="0"/>
          </a:p>
        </p:txBody>
      </p:sp>
      <p:sp>
        <p:nvSpPr>
          <p:cNvPr id="11" name="Textfeld 10"/>
          <p:cNvSpPr txBox="1"/>
          <p:nvPr/>
        </p:nvSpPr>
        <p:spPr>
          <a:xfrm>
            <a:off x="4420328" y="2498430"/>
            <a:ext cx="1277008" cy="461665"/>
          </a:xfrm>
          <a:prstGeom prst="rect">
            <a:avLst/>
          </a:prstGeom>
          <a:noFill/>
        </p:spPr>
        <p:txBody>
          <a:bodyPr wrap="square" rtlCol="0">
            <a:spAutoFit/>
          </a:bodyPr>
          <a:lstStyle/>
          <a:p>
            <a:r>
              <a:rPr lang="de-DE" sz="2400" b="1" dirty="0" smtClean="0"/>
              <a:t>Flieger</a:t>
            </a:r>
            <a:endParaRPr lang="de-DE" sz="2400" b="1" dirty="0"/>
          </a:p>
        </p:txBody>
      </p:sp>
      <p:sp>
        <p:nvSpPr>
          <p:cNvPr id="12" name="Textfeld 11"/>
          <p:cNvSpPr txBox="1"/>
          <p:nvPr/>
        </p:nvSpPr>
        <p:spPr>
          <a:xfrm>
            <a:off x="3801531" y="5197429"/>
            <a:ext cx="2071267" cy="461665"/>
          </a:xfrm>
          <a:prstGeom prst="rect">
            <a:avLst/>
          </a:prstGeom>
          <a:noFill/>
        </p:spPr>
        <p:txBody>
          <a:bodyPr wrap="square" rtlCol="0">
            <a:spAutoFit/>
          </a:bodyPr>
          <a:lstStyle/>
          <a:p>
            <a:r>
              <a:rPr lang="de-DE" sz="2400" b="1" dirty="0" smtClean="0"/>
              <a:t>Schwimmer</a:t>
            </a:r>
            <a:endParaRPr lang="de-DE" sz="2400" b="1" dirty="0"/>
          </a:p>
        </p:txBody>
      </p:sp>
      <p:pic>
        <p:nvPicPr>
          <p:cNvPr id="10" name="Grafik 9"/>
          <p:cNvPicPr/>
          <p:nvPr/>
        </p:nvPicPr>
        <p:blipFill>
          <a:blip r:embed="rId9"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cxnSp>
        <p:nvCxnSpPr>
          <p:cNvPr id="5" name="Gerade Verbindung mit Pfeil 4"/>
          <p:cNvCxnSpPr/>
          <p:nvPr/>
        </p:nvCxnSpPr>
        <p:spPr bwMode="auto">
          <a:xfrm flipH="1">
            <a:off x="11315700" y="5197429"/>
            <a:ext cx="19050" cy="650921"/>
          </a:xfrm>
          <a:prstGeom prst="straightConnector1">
            <a:avLst/>
          </a:prstGeom>
          <a:noFill/>
          <a:ln w="19050" cap="flat" cmpd="sng" algn="ctr">
            <a:solidFill>
              <a:schemeClr val="tx1"/>
            </a:solidFill>
            <a:prstDash val="solid"/>
            <a:round/>
            <a:headEnd type="stealth"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p:cNvCxnSpPr/>
          <p:nvPr/>
        </p:nvCxnSpPr>
        <p:spPr bwMode="auto">
          <a:xfrm flipH="1">
            <a:off x="5872798" y="5102800"/>
            <a:ext cx="19050" cy="650921"/>
          </a:xfrm>
          <a:prstGeom prst="straightConnector1">
            <a:avLst/>
          </a:prstGeom>
          <a:noFill/>
          <a:ln w="19050" cap="flat" cmpd="sng" algn="ctr">
            <a:solidFill>
              <a:schemeClr val="tx1"/>
            </a:solidFill>
            <a:prstDash val="solid"/>
            <a:round/>
            <a:headEnd type="stealth"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7332528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2360" b="49047"/>
          <a:stretch/>
        </p:blipFill>
        <p:spPr>
          <a:xfrm>
            <a:off x="868925" y="2178459"/>
            <a:ext cx="2587305" cy="3634347"/>
          </a:xfrm>
          <a:prstGeom prst="rect">
            <a:avLst/>
          </a:prstGeom>
        </p:spPr>
      </p:pic>
      <p:sp>
        <p:nvSpPr>
          <p:cNvPr id="3" name="Titel 2"/>
          <p:cNvSpPr>
            <a:spLocks noGrp="1"/>
          </p:cNvSpPr>
          <p:nvPr>
            <p:ph type="title"/>
          </p:nvPr>
        </p:nvSpPr>
        <p:spPr/>
        <p:txBody>
          <a:bodyPr/>
          <a:lstStyle/>
          <a:p>
            <a:r>
              <a:rPr lang="de-DE" dirty="0" smtClean="0"/>
              <a:t>Rumpf</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r="2513" b="50044"/>
          <a:stretch/>
        </p:blipFill>
        <p:spPr>
          <a:xfrm>
            <a:off x="3631332" y="2178458"/>
            <a:ext cx="2574916" cy="3636000"/>
          </a:xfrm>
          <a:prstGeom prst="rect">
            <a:avLst/>
          </a:prstGeom>
        </p:spPr>
      </p:pic>
      <p:pic>
        <p:nvPicPr>
          <p:cNvPr id="7" name="Grafik 6"/>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l="1" r="-296" b="49323"/>
          <a:stretch/>
        </p:blipFill>
        <p:spPr>
          <a:xfrm>
            <a:off x="6418499" y="2178459"/>
            <a:ext cx="4778451" cy="2483785"/>
          </a:xfrm>
          <a:prstGeom prst="rect">
            <a:avLst/>
          </a:prstGeom>
        </p:spPr>
      </p:pic>
      <p:sp>
        <p:nvSpPr>
          <p:cNvPr id="8" name="Textfeld 7"/>
          <p:cNvSpPr txBox="1"/>
          <p:nvPr/>
        </p:nvSpPr>
        <p:spPr>
          <a:xfrm>
            <a:off x="973619" y="1370976"/>
            <a:ext cx="23779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Rückenstrecker im Stehen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9" name="Textfeld 8"/>
          <p:cNvSpPr txBox="1"/>
          <p:nvPr/>
        </p:nvSpPr>
        <p:spPr>
          <a:xfrm>
            <a:off x="3825886" y="1311542"/>
            <a:ext cx="21858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Dynamisches Rückenstrecken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8338198" y="1451534"/>
            <a:ext cx="939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Bank</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11" name="Grafik 10"/>
          <p:cNvPicPr/>
          <p:nvPr/>
        </p:nvPicPr>
        <p:blipFill>
          <a:blip r:embed="rId9"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1698110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28156" y="1983410"/>
            <a:ext cx="9594370" cy="2891179"/>
          </a:xfrm>
        </p:spPr>
        <p:txBody>
          <a:bodyPr anchor="ctr"/>
          <a:lstStyle/>
          <a:p>
            <a:pPr marL="723900" indent="-368300">
              <a:lnSpc>
                <a:spcPct val="150000"/>
              </a:lnSpc>
              <a:spcAft>
                <a:spcPts val="1800"/>
              </a:spcAft>
              <a:buFont typeface="Wingdings" panose="05000000000000000000" pitchFamily="2" charset="2"/>
              <a:buChar char="Ø"/>
            </a:pPr>
            <a:r>
              <a:rPr lang="de-DE" sz="2600" b="1" dirty="0"/>
              <a:t>Wie heißen Sie?</a:t>
            </a:r>
          </a:p>
          <a:p>
            <a:pPr marL="723900" indent="-368300">
              <a:lnSpc>
                <a:spcPct val="150000"/>
              </a:lnSpc>
              <a:spcAft>
                <a:spcPts val="0"/>
              </a:spcAft>
              <a:buFont typeface="Wingdings" panose="05000000000000000000" pitchFamily="2" charset="2"/>
              <a:buChar char="Ø"/>
            </a:pPr>
            <a:r>
              <a:rPr lang="de-DE" sz="2600" b="1" dirty="0"/>
              <a:t>Warum machen Sie mit?</a:t>
            </a:r>
            <a:endParaRPr lang="de-DE" sz="2600" dirty="0"/>
          </a:p>
        </p:txBody>
      </p:sp>
      <p:sp>
        <p:nvSpPr>
          <p:cNvPr id="3" name="Titel 2"/>
          <p:cNvSpPr>
            <a:spLocks noGrp="1"/>
          </p:cNvSpPr>
          <p:nvPr>
            <p:ph type="title"/>
          </p:nvPr>
        </p:nvSpPr>
        <p:spPr/>
        <p:txBody>
          <a:bodyPr/>
          <a:lstStyle/>
          <a:p>
            <a:r>
              <a:rPr lang="de-DE" dirty="0">
                <a:solidFill>
                  <a:schemeClr val="tx1">
                    <a:lumMod val="75000"/>
                    <a:lumOff val="25000"/>
                  </a:schemeClr>
                </a:solidFill>
              </a:rPr>
              <a:t>Vorstellungsrunde</a:t>
            </a:r>
          </a:p>
        </p:txBody>
      </p:sp>
    </p:spTree>
    <p:extLst>
      <p:ext uri="{BB962C8B-B14F-4D97-AF65-F5344CB8AC3E}">
        <p14:creationId xmlns:p14="http://schemas.microsoft.com/office/powerpoint/2010/main" val="29973512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l="1" r="-1036" b="48734"/>
          <a:stretch/>
        </p:blipFill>
        <p:spPr>
          <a:xfrm>
            <a:off x="679715" y="2313384"/>
            <a:ext cx="2791904" cy="3670809"/>
          </a:xfrm>
          <a:prstGeom prst="rect">
            <a:avLst/>
          </a:prstGeom>
        </p:spPr>
      </p:pic>
      <p:sp>
        <p:nvSpPr>
          <p:cNvPr id="3" name="Titel 2"/>
          <p:cNvSpPr>
            <a:spLocks noGrp="1"/>
          </p:cNvSpPr>
          <p:nvPr>
            <p:ph type="title"/>
          </p:nvPr>
        </p:nvSpPr>
        <p:spPr/>
        <p:txBody>
          <a:bodyPr/>
          <a:lstStyle/>
          <a:p>
            <a:r>
              <a:rPr lang="de-DE" dirty="0" smtClean="0"/>
              <a:t>Schräge Bauchmuskulatur</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l="1" r="-1777" b="48288"/>
          <a:stretch/>
        </p:blipFill>
        <p:spPr>
          <a:xfrm>
            <a:off x="3548908" y="3254644"/>
            <a:ext cx="4060314" cy="2041020"/>
          </a:xfrm>
          <a:prstGeom prst="rect">
            <a:avLst/>
          </a:prstGeom>
        </p:spPr>
      </p:pic>
      <p:pic>
        <p:nvPicPr>
          <p:cNvPr id="7" name="Grafik 6"/>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r="-772" b="48654"/>
          <a:stretch/>
        </p:blipFill>
        <p:spPr>
          <a:xfrm>
            <a:off x="7609222" y="3011130"/>
            <a:ext cx="3915018" cy="2568584"/>
          </a:xfrm>
          <a:prstGeom prst="rect">
            <a:avLst/>
          </a:prstGeom>
        </p:spPr>
      </p:pic>
      <p:sp>
        <p:nvSpPr>
          <p:cNvPr id="8" name="Textfeld 7"/>
          <p:cNvSpPr txBox="1"/>
          <p:nvPr/>
        </p:nvSpPr>
        <p:spPr>
          <a:xfrm>
            <a:off x="641070" y="1817440"/>
            <a:ext cx="2869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Knieheber über Kreuz</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9" name="Textfeld 8"/>
          <p:cNvSpPr txBox="1"/>
          <p:nvPr/>
        </p:nvSpPr>
        <p:spPr>
          <a:xfrm>
            <a:off x="4541129" y="2529773"/>
            <a:ext cx="2073679" cy="4001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Schräger Käfer</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8418418" y="2327120"/>
            <a:ext cx="2296626" cy="405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Schräger </a:t>
            </a:r>
            <a:r>
              <a:rPr kumimoji="0" lang="de-DE" sz="2000" b="1" i="0" u="none" strike="noStrike" kern="1200" cap="none" spc="0" normalizeH="0" baseline="0" noProof="0" dirty="0" err="1" smtClean="0">
                <a:ln>
                  <a:noFill/>
                </a:ln>
                <a:solidFill>
                  <a:srgbClr val="000000"/>
                </a:solidFill>
                <a:effectLst/>
                <a:uLnTx/>
                <a:uFillTx/>
                <a:latin typeface="Helvetica" panose="020B0604020202020204" pitchFamily="34" charset="0"/>
                <a:ea typeface="+mn-ea"/>
                <a:cs typeface="Helvetica" panose="020B0604020202020204" pitchFamily="34" charset="0"/>
              </a:rPr>
              <a:t>Crunch</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pic>
        <p:nvPicPr>
          <p:cNvPr id="11" name="Grafik 10"/>
          <p:cNvPicPr/>
          <p:nvPr/>
        </p:nvPicPr>
        <p:blipFill>
          <a:blip r:embed="rId9" cstate="print">
            <a:extLst>
              <a:ext uri="{28A0092B-C50C-407E-A947-70E740481C1C}">
                <a14:useLocalDpi xmlns:a14="http://schemas.microsoft.com/office/drawing/2010/main" val="0"/>
              </a:ext>
            </a:extLst>
          </a:blip>
          <a:stretch>
            <a:fillRect/>
          </a:stretch>
        </p:blipFill>
        <p:spPr>
          <a:xfrm>
            <a:off x="250975" y="6012000"/>
            <a:ext cx="1698848" cy="727281"/>
          </a:xfrm>
          <a:prstGeom prst="rect">
            <a:avLst/>
          </a:prstGeom>
        </p:spPr>
      </p:pic>
    </p:spTree>
    <p:extLst>
      <p:ext uri="{BB962C8B-B14F-4D97-AF65-F5344CB8AC3E}">
        <p14:creationId xmlns:p14="http://schemas.microsoft.com/office/powerpoint/2010/main" val="385411972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Schulter- und Armmuskulatur</a:t>
            </a:r>
            <a:endParaRPr lang="de-DE" dirty="0"/>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l="13824" t="6666" r="15588" b="5898"/>
          <a:stretch/>
        </p:blipFill>
        <p:spPr>
          <a:xfrm>
            <a:off x="521034" y="2485654"/>
            <a:ext cx="3749701" cy="3096000"/>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8" name="Inhaltsplatzhalter 7"/>
          <p:cNvPicPr>
            <a:picLocks noGrp="1" noChangeAspect="1"/>
          </p:cNvPicPr>
          <p:nvPr>
            <p:ph idx="1"/>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 uri="{28A0092B-C50C-407E-A947-70E740481C1C}">
                <a14:useLocalDpi xmlns:a14="http://schemas.microsoft.com/office/drawing/2010/main" val="0"/>
              </a:ext>
            </a:extLst>
          </a:blip>
          <a:srcRect l="9047" t="1770" r="8665" b="8334"/>
          <a:stretch/>
        </p:blipFill>
        <p:spPr>
          <a:xfrm>
            <a:off x="4785575" y="2485655"/>
            <a:ext cx="2363128" cy="3872902"/>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9" name="Grafik 8"/>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 uri="{28A0092B-C50C-407E-A947-70E740481C1C}">
                <a14:useLocalDpi xmlns:a14="http://schemas.microsoft.com/office/drawing/2010/main" val="0"/>
              </a:ext>
            </a:extLst>
          </a:blip>
          <a:srcRect l="18267" t="8974" r="17975" b="11282"/>
          <a:stretch/>
        </p:blipFill>
        <p:spPr>
          <a:xfrm>
            <a:off x="7800393" y="2485656"/>
            <a:ext cx="3713584" cy="3096000"/>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10" name="Textfeld 9"/>
          <p:cNvSpPr txBox="1"/>
          <p:nvPr/>
        </p:nvSpPr>
        <p:spPr>
          <a:xfrm>
            <a:off x="1639364" y="1939294"/>
            <a:ext cx="15130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Seitheben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1" name="Textfeld 10"/>
          <p:cNvSpPr txBox="1"/>
          <p:nvPr/>
        </p:nvSpPr>
        <p:spPr>
          <a:xfrm>
            <a:off x="4785575" y="1896825"/>
            <a:ext cx="2529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Flaschen stemmen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2" name="Textfeld 11"/>
          <p:cNvSpPr txBox="1"/>
          <p:nvPr/>
        </p:nvSpPr>
        <p:spPr>
          <a:xfrm>
            <a:off x="9267195" y="1946595"/>
            <a:ext cx="753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Dips</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979408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406" b="49518"/>
          <a:stretch/>
        </p:blipFill>
        <p:spPr>
          <a:xfrm>
            <a:off x="3690483" y="2179644"/>
            <a:ext cx="2607874" cy="3665608"/>
          </a:xfrm>
          <a:prstGeom prst="rect">
            <a:avLst/>
          </a:prstGeom>
        </p:spPr>
      </p:pic>
      <p:sp>
        <p:nvSpPr>
          <p:cNvPr id="3" name="Titel 2"/>
          <p:cNvSpPr>
            <a:spLocks noGrp="1"/>
          </p:cNvSpPr>
          <p:nvPr>
            <p:ph type="title"/>
          </p:nvPr>
        </p:nvSpPr>
        <p:spPr/>
        <p:txBody>
          <a:bodyPr/>
          <a:lstStyle/>
          <a:p>
            <a:r>
              <a:rPr lang="de-DE" dirty="0"/>
              <a:t>Gleichgewicht</a:t>
            </a:r>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r="-1548" b="49675"/>
          <a:stretch/>
        </p:blipFill>
        <p:spPr>
          <a:xfrm>
            <a:off x="1094577" y="2179644"/>
            <a:ext cx="2595906" cy="3665608"/>
          </a:xfrm>
          <a:prstGeom prst="rect">
            <a:avLst/>
          </a:prstGeom>
        </p:spPr>
      </p:pic>
      <p:pic>
        <p:nvPicPr>
          <p:cNvPr id="7" name="Grafik 6"/>
          <p:cNvPicPr>
            <a:picLocks noChangeAspect="1"/>
          </p:cNvPicPr>
          <p:nvPr/>
        </p:nvPicPr>
        <p:blipFill rotWithShape="1">
          <a:blip r:embed="rId7" cstate="print"/>
          <a:srcRect r="-735" b="49360"/>
          <a:stretch/>
        </p:blipFill>
        <p:spPr>
          <a:xfrm>
            <a:off x="7163711" y="2584396"/>
            <a:ext cx="3461104" cy="2287724"/>
          </a:xfrm>
          <a:prstGeom prst="rect">
            <a:avLst/>
          </a:prstGeom>
        </p:spPr>
      </p:pic>
      <p:sp>
        <p:nvSpPr>
          <p:cNvPr id="9" name="Textfeld 8"/>
          <p:cNvSpPr txBox="1"/>
          <p:nvPr/>
        </p:nvSpPr>
        <p:spPr>
          <a:xfrm>
            <a:off x="2629931" y="1667179"/>
            <a:ext cx="21211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Bein schwingen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7966057" y="1979589"/>
            <a:ext cx="1856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Wadenheben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01859381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l="-1" r="-1019" b="49270"/>
          <a:stretch/>
        </p:blipFill>
        <p:spPr>
          <a:xfrm>
            <a:off x="5007134" y="1975700"/>
            <a:ext cx="2836215" cy="4208157"/>
          </a:xfrm>
          <a:prstGeom prst="rect">
            <a:avLst/>
          </a:prstGeom>
        </p:spPr>
      </p:pic>
      <p:sp>
        <p:nvSpPr>
          <p:cNvPr id="3" name="Titel 2"/>
          <p:cNvSpPr>
            <a:spLocks noGrp="1"/>
          </p:cNvSpPr>
          <p:nvPr>
            <p:ph type="title"/>
          </p:nvPr>
        </p:nvSpPr>
        <p:spPr/>
        <p:txBody>
          <a:bodyPr/>
          <a:lstStyle/>
          <a:p>
            <a:r>
              <a:rPr lang="de-DE" dirty="0"/>
              <a:t>Gleichgewicht</a:t>
            </a:r>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l="-2" r="-1230" b="49787"/>
          <a:stretch/>
        </p:blipFill>
        <p:spPr>
          <a:xfrm>
            <a:off x="7843349" y="1975700"/>
            <a:ext cx="2874528" cy="4208157"/>
          </a:xfrm>
          <a:prstGeom prst="rect">
            <a:avLst/>
          </a:prstGeom>
        </p:spPr>
      </p:pic>
      <p:pic>
        <p:nvPicPr>
          <p:cNvPr id="7" name="Grafik 6"/>
          <p:cNvPicPr>
            <a:picLocks noChangeAspect="1"/>
          </p:cNvPicPr>
          <p:nvPr/>
        </p:nvPicPr>
        <p:blipFill>
          <a:blip r:embed="rId7" cstate="print">
            <a:extLst>
              <a:ext uri="{BEBA8EAE-BF5A-486C-A8C5-ECC9F3942E4B}">
                <a14:imgProps xmlns:a14="http://schemas.microsoft.com/office/drawing/2010/main">
                  <a14:imgLayer r:embed="rId8">
                    <a14:imgEffect>
                      <a14:artisticPaintBrush/>
                    </a14:imgEffect>
                  </a14:imgLayer>
                </a14:imgProps>
              </a:ext>
            </a:extLst>
          </a:blip>
          <a:stretch>
            <a:fillRect/>
          </a:stretch>
        </p:blipFill>
        <p:spPr>
          <a:xfrm>
            <a:off x="1846384" y="1874763"/>
            <a:ext cx="2466211" cy="4309094"/>
          </a:xfrm>
          <a:prstGeom prst="rect">
            <a:avLst/>
          </a:prstGeom>
        </p:spPr>
      </p:pic>
      <p:sp>
        <p:nvSpPr>
          <p:cNvPr id="9" name="Textfeld 8"/>
          <p:cNvSpPr txBox="1"/>
          <p:nvPr/>
        </p:nvSpPr>
        <p:spPr>
          <a:xfrm>
            <a:off x="6425241" y="1417330"/>
            <a:ext cx="2665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Radfahren im Stand</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2407764" y="1417330"/>
            <a:ext cx="16158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Schwingen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64904207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747" b="49651"/>
          <a:stretch/>
        </p:blipFill>
        <p:spPr>
          <a:xfrm>
            <a:off x="647220" y="2506004"/>
            <a:ext cx="4177972" cy="2980395"/>
          </a:xfrm>
          <a:prstGeom prst="rect">
            <a:avLst/>
          </a:prstGeom>
        </p:spPr>
      </p:pic>
      <p:sp>
        <p:nvSpPr>
          <p:cNvPr id="3" name="Titel 2"/>
          <p:cNvSpPr>
            <a:spLocks noGrp="1"/>
          </p:cNvSpPr>
          <p:nvPr>
            <p:ph type="title"/>
          </p:nvPr>
        </p:nvSpPr>
        <p:spPr/>
        <p:txBody>
          <a:bodyPr/>
          <a:lstStyle/>
          <a:p>
            <a:r>
              <a:rPr lang="de-DE" dirty="0"/>
              <a:t>Beweglichkeit</a:t>
            </a:r>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r="-2346" b="49717"/>
          <a:stretch/>
        </p:blipFill>
        <p:spPr>
          <a:xfrm>
            <a:off x="8584116" y="1938123"/>
            <a:ext cx="2877747" cy="4176000"/>
          </a:xfrm>
          <a:prstGeom prst="rect">
            <a:avLst/>
          </a:prstGeom>
        </p:spPr>
      </p:pic>
      <p:pic>
        <p:nvPicPr>
          <p:cNvPr id="7" name="Grafik 6"/>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r="-1108" b="50000"/>
          <a:stretch/>
        </p:blipFill>
        <p:spPr>
          <a:xfrm>
            <a:off x="5275911" y="1908201"/>
            <a:ext cx="2857486" cy="4176000"/>
          </a:xfrm>
          <a:prstGeom prst="rect">
            <a:avLst/>
          </a:prstGeom>
        </p:spPr>
      </p:pic>
      <p:sp>
        <p:nvSpPr>
          <p:cNvPr id="8" name="Textfeld 7"/>
          <p:cNvSpPr txBox="1"/>
          <p:nvPr/>
        </p:nvSpPr>
        <p:spPr>
          <a:xfrm>
            <a:off x="1980371" y="1885618"/>
            <a:ext cx="15116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smtClean="0">
                <a:ln>
                  <a:noFill/>
                </a:ln>
                <a:solidFill>
                  <a:srgbClr val="000000"/>
                </a:solidFill>
                <a:effectLst/>
                <a:uLnTx/>
                <a:uFillTx/>
                <a:latin typeface="Helvetica" panose="020B0604020202020204" pitchFamily="34" charset="0"/>
                <a:ea typeface="+mn-ea"/>
                <a:cs typeface="Helvetica" panose="020B0604020202020204" pitchFamily="34" charset="0"/>
              </a:rPr>
              <a:t>Sitzdehner</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9" name="Textfeld 8"/>
          <p:cNvSpPr txBox="1"/>
          <p:nvPr/>
        </p:nvSpPr>
        <p:spPr>
          <a:xfrm>
            <a:off x="5987362" y="1426587"/>
            <a:ext cx="1371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Seitneige</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9276818" y="1455663"/>
            <a:ext cx="14771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Hula-Hoop</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1" name="Rechteck 10"/>
          <p:cNvSpPr/>
          <p:nvPr/>
        </p:nvSpPr>
        <p:spPr>
          <a:xfrm>
            <a:off x="1222236" y="5744791"/>
            <a:ext cx="31598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pro Seite </a:t>
            </a: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2 Mal 15 </a:t>
            </a: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Sekunden</a:t>
            </a:r>
            <a:endPar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2" name="Rechteck 11"/>
          <p:cNvSpPr/>
          <p:nvPr/>
        </p:nvSpPr>
        <p:spPr>
          <a:xfrm>
            <a:off x="5836467" y="6192000"/>
            <a:ext cx="17363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4 Mal pro Seite</a:t>
            </a:r>
            <a:endPar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3" name="Rechteck 12"/>
          <p:cNvSpPr/>
          <p:nvPr/>
        </p:nvSpPr>
        <p:spPr>
          <a:xfrm>
            <a:off x="8653475" y="6192000"/>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10 Mal nach </a:t>
            </a: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rechts/links</a:t>
            </a:r>
            <a:endPar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153967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r="-679" b="48706"/>
          <a:stretch/>
        </p:blipFill>
        <p:spPr>
          <a:xfrm>
            <a:off x="1566137" y="2066634"/>
            <a:ext cx="2732988" cy="2077795"/>
          </a:xfrm>
          <a:prstGeom prst="rect">
            <a:avLst/>
          </a:prstGeom>
        </p:spPr>
      </p:pic>
      <p:sp>
        <p:nvSpPr>
          <p:cNvPr id="3" name="Titel 2"/>
          <p:cNvSpPr>
            <a:spLocks noGrp="1"/>
          </p:cNvSpPr>
          <p:nvPr>
            <p:ph type="title"/>
          </p:nvPr>
        </p:nvSpPr>
        <p:spPr/>
        <p:txBody>
          <a:bodyPr/>
          <a:lstStyle/>
          <a:p>
            <a:r>
              <a:rPr lang="de-DE" dirty="0"/>
              <a:t>Beweglichkeit</a:t>
            </a:r>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l="-1" r="-2246" b="49100"/>
          <a:stretch/>
        </p:blipFill>
        <p:spPr>
          <a:xfrm>
            <a:off x="1930400" y="4494193"/>
            <a:ext cx="2113525" cy="2168578"/>
          </a:xfrm>
          <a:prstGeom prst="rect">
            <a:avLst/>
          </a:prstGeom>
        </p:spPr>
      </p:pic>
      <p:pic>
        <p:nvPicPr>
          <p:cNvPr id="7" name="Grafik 6"/>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r="156" b="50000"/>
          <a:stretch/>
        </p:blipFill>
        <p:spPr>
          <a:xfrm>
            <a:off x="4621137" y="2051807"/>
            <a:ext cx="2613726" cy="3867563"/>
          </a:xfrm>
          <a:prstGeom prst="rect">
            <a:avLst/>
          </a:prstGeom>
        </p:spPr>
      </p:pic>
      <p:pic>
        <p:nvPicPr>
          <p:cNvPr id="8" name="Grafik 7"/>
          <p:cNvPicPr>
            <a:picLocks noChangeAspect="1"/>
          </p:cNvPicPr>
          <p:nvPr/>
        </p:nvPicPr>
        <p:blipFill rotWithShape="1">
          <a:blip r:embed="rId9" cstate="print">
            <a:extLst>
              <a:ext uri="{BEBA8EAE-BF5A-486C-A8C5-ECC9F3942E4B}">
                <a14:imgProps xmlns:a14="http://schemas.microsoft.com/office/drawing/2010/main">
                  <a14:imgLayer r:embed="rId10">
                    <a14:imgEffect>
                      <a14:artisticPaintBrush/>
                    </a14:imgEffect>
                  </a14:imgLayer>
                </a14:imgProps>
              </a:ext>
            </a:extLst>
          </a:blip>
          <a:srcRect r="-1209" b="49848"/>
          <a:stretch/>
        </p:blipFill>
        <p:spPr>
          <a:xfrm>
            <a:off x="7584694" y="2066634"/>
            <a:ext cx="3739798" cy="3254116"/>
          </a:xfrm>
          <a:prstGeom prst="rect">
            <a:avLst/>
          </a:prstGeom>
        </p:spPr>
      </p:pic>
      <p:sp>
        <p:nvSpPr>
          <p:cNvPr id="9" name="Textfeld 8"/>
          <p:cNvSpPr txBox="1"/>
          <p:nvPr/>
        </p:nvSpPr>
        <p:spPr>
          <a:xfrm>
            <a:off x="1426734" y="1428665"/>
            <a:ext cx="2872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Öffnen und Schließen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4930467" y="1411041"/>
            <a:ext cx="19914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Rücken tippen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1" name="Textfeld 10"/>
          <p:cNvSpPr txBox="1"/>
          <p:nvPr/>
        </p:nvSpPr>
        <p:spPr>
          <a:xfrm>
            <a:off x="8593333" y="1428665"/>
            <a:ext cx="17190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Armkreisen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2" name="Rechteck 11"/>
          <p:cNvSpPr/>
          <p:nvPr/>
        </p:nvSpPr>
        <p:spPr>
          <a:xfrm>
            <a:off x="334537" y="3847862"/>
            <a:ext cx="173092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10 Mal</a:t>
            </a: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2 </a:t>
            </a: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Durchgänge</a:t>
            </a:r>
          </a:p>
        </p:txBody>
      </p:sp>
      <p:sp>
        <p:nvSpPr>
          <p:cNvPr id="13" name="Rechteck 12"/>
          <p:cNvSpPr/>
          <p:nvPr/>
        </p:nvSpPr>
        <p:spPr>
          <a:xfrm>
            <a:off x="4299125" y="6002735"/>
            <a:ext cx="331372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a:ea typeface="+mn-ea"/>
                <a:cs typeface="+mn-cs"/>
              </a:rPr>
              <a:t>5 Mal pro Seite, 2 Durchgänge</a:t>
            </a:r>
            <a:endPar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4" name="Rechteck 13"/>
          <p:cNvSpPr/>
          <p:nvPr/>
        </p:nvSpPr>
        <p:spPr>
          <a:xfrm>
            <a:off x="7934865" y="5470146"/>
            <a:ext cx="319311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a:ea typeface="+mn-ea"/>
                <a:cs typeface="+mn-cs"/>
              </a:rPr>
              <a:t>pro Arm 10 Kreise nach vorne und </a:t>
            </a:r>
            <a:r>
              <a:rPr kumimoji="0" lang="de-DE" sz="1800" b="0" i="0" u="none" strike="noStrike" kern="1200" cap="none" spc="0" normalizeH="0" baseline="0" noProof="0" dirty="0" smtClean="0">
                <a:ln>
                  <a:noFill/>
                </a:ln>
                <a:solidFill>
                  <a:srgbClr val="000000"/>
                </a:solidFill>
                <a:effectLst/>
                <a:uLnTx/>
                <a:uFillTx/>
                <a:latin typeface="Arial"/>
                <a:ea typeface="+mn-ea"/>
                <a:cs typeface="+mn-cs"/>
              </a:rPr>
              <a:t>hinten,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de-DE" sz="1800" b="0" i="0" u="none" strike="noStrike" kern="1200" cap="none" spc="0" normalizeH="0" baseline="0" noProof="0" dirty="0">
                <a:ln>
                  <a:noFill/>
                </a:ln>
                <a:solidFill>
                  <a:srgbClr val="000000"/>
                </a:solidFill>
                <a:effectLst/>
                <a:uLnTx/>
                <a:uFillTx/>
                <a:latin typeface="Arial"/>
                <a:ea typeface="+mn-ea"/>
                <a:cs typeface="+mn-cs"/>
              </a:rPr>
              <a:t>2 Durchgänge</a:t>
            </a:r>
            <a:endPar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96833651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l="-1" r="-265" b="49751"/>
          <a:stretch/>
        </p:blipFill>
        <p:spPr>
          <a:xfrm>
            <a:off x="396162" y="2340314"/>
            <a:ext cx="4104889" cy="2732107"/>
          </a:xfrm>
          <a:prstGeom prst="rect">
            <a:avLst/>
          </a:prstGeom>
        </p:spPr>
      </p:pic>
      <p:sp>
        <p:nvSpPr>
          <p:cNvPr id="3" name="Titel 2"/>
          <p:cNvSpPr>
            <a:spLocks noGrp="1"/>
          </p:cNvSpPr>
          <p:nvPr>
            <p:ph type="title"/>
          </p:nvPr>
        </p:nvSpPr>
        <p:spPr/>
        <p:txBody>
          <a:bodyPr/>
          <a:lstStyle/>
          <a:p>
            <a:r>
              <a:rPr lang="de-DE" dirty="0"/>
              <a:t>Beweglichkeit</a:t>
            </a:r>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rotWithShape="1">
          <a:blip r:embed="rId5" cstate="print">
            <a:extLst>
              <a:ext uri="{BEBA8EAE-BF5A-486C-A8C5-ECC9F3942E4B}">
                <a14:imgProps xmlns:a14="http://schemas.microsoft.com/office/drawing/2010/main">
                  <a14:imgLayer r:embed="rId6">
                    <a14:imgEffect>
                      <a14:artisticPaintBrush/>
                    </a14:imgEffect>
                  </a14:imgLayer>
                </a14:imgProps>
              </a:ext>
            </a:extLst>
          </a:blip>
          <a:srcRect r="-345" b="49236"/>
          <a:stretch/>
        </p:blipFill>
        <p:spPr>
          <a:xfrm>
            <a:off x="4800016" y="2354311"/>
            <a:ext cx="3783938" cy="2732107"/>
          </a:xfrm>
          <a:prstGeom prst="rect">
            <a:avLst/>
          </a:prstGeom>
        </p:spPr>
      </p:pic>
      <p:pic>
        <p:nvPicPr>
          <p:cNvPr id="7" name="Grafik 6"/>
          <p:cNvPicPr>
            <a:picLocks noChangeAspect="1"/>
          </p:cNvPicPr>
          <p:nvPr/>
        </p:nvPicPr>
        <p:blipFill rotWithShape="1">
          <a:blip r:embed="rId7" cstate="print">
            <a:extLst>
              <a:ext uri="{BEBA8EAE-BF5A-486C-A8C5-ECC9F3942E4B}">
                <a14:imgProps xmlns:a14="http://schemas.microsoft.com/office/drawing/2010/main">
                  <a14:imgLayer r:embed="rId8">
                    <a14:imgEffect>
                      <a14:artisticPaintBrush/>
                    </a14:imgEffect>
                  </a14:imgLayer>
                </a14:imgProps>
              </a:ext>
            </a:extLst>
          </a:blip>
          <a:srcRect r="715" b="50309"/>
          <a:stretch/>
        </p:blipFill>
        <p:spPr>
          <a:xfrm>
            <a:off x="8981762" y="2340314"/>
            <a:ext cx="2793266" cy="2746104"/>
          </a:xfrm>
          <a:prstGeom prst="rect">
            <a:avLst/>
          </a:prstGeom>
        </p:spPr>
      </p:pic>
      <p:sp>
        <p:nvSpPr>
          <p:cNvPr id="8" name="Textfeld 7"/>
          <p:cNvSpPr txBox="1"/>
          <p:nvPr/>
        </p:nvSpPr>
        <p:spPr>
          <a:xfrm>
            <a:off x="1554441" y="1694906"/>
            <a:ext cx="1661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Hände hoch </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9" name="Textfeld 8"/>
          <p:cNvSpPr txBox="1"/>
          <p:nvPr/>
        </p:nvSpPr>
        <p:spPr>
          <a:xfrm>
            <a:off x="5612817" y="1765482"/>
            <a:ext cx="2159584" cy="4001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Arme zur Seite </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9173067" y="1694906"/>
            <a:ext cx="221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Brust-Stretching</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1" name="Rechteck 10"/>
          <p:cNvSpPr/>
          <p:nvPr/>
        </p:nvSpPr>
        <p:spPr>
          <a:xfrm>
            <a:off x="1298865" y="5364000"/>
            <a:ext cx="21723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2 Mal 20 Sekunden</a:t>
            </a:r>
          </a:p>
        </p:txBody>
      </p:sp>
      <p:sp>
        <p:nvSpPr>
          <p:cNvPr id="12" name="Rechteck 11"/>
          <p:cNvSpPr/>
          <p:nvPr/>
        </p:nvSpPr>
        <p:spPr>
          <a:xfrm>
            <a:off x="5394194" y="5364000"/>
            <a:ext cx="259558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pro Seite 20 Sekunden</a:t>
            </a: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2 Durchgänge</a:t>
            </a:r>
          </a:p>
        </p:txBody>
      </p:sp>
      <p:sp>
        <p:nvSpPr>
          <p:cNvPr id="13" name="Rechteck 12"/>
          <p:cNvSpPr/>
          <p:nvPr/>
        </p:nvSpPr>
        <p:spPr>
          <a:xfrm>
            <a:off x="8981762" y="5363885"/>
            <a:ext cx="259558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pro Seite 20 Sekunden</a:t>
            </a: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2 Durchgänge</a:t>
            </a:r>
          </a:p>
        </p:txBody>
      </p:sp>
    </p:spTree>
    <p:extLst>
      <p:ext uri="{BB962C8B-B14F-4D97-AF65-F5344CB8AC3E}">
        <p14:creationId xmlns:p14="http://schemas.microsoft.com/office/powerpoint/2010/main" val="73429548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1482022" y="2143645"/>
            <a:ext cx="2862046" cy="4700536"/>
          </a:xfrm>
          <a:prstGeom prst="rect">
            <a:avLst/>
          </a:prstGeom>
        </p:spPr>
      </p:pic>
      <p:sp>
        <p:nvSpPr>
          <p:cNvPr id="3" name="Titel 2"/>
          <p:cNvSpPr>
            <a:spLocks noGrp="1"/>
          </p:cNvSpPr>
          <p:nvPr>
            <p:ph type="title"/>
          </p:nvPr>
        </p:nvSpPr>
        <p:spPr/>
        <p:txBody>
          <a:bodyPr/>
          <a:lstStyle/>
          <a:p>
            <a:r>
              <a:rPr lang="de-DE" dirty="0"/>
              <a:t>Beweglichkeit</a:t>
            </a:r>
          </a:p>
        </p:txBody>
      </p:sp>
      <p:sp>
        <p:nvSpPr>
          <p:cNvPr id="4" name="Textplatzhalter 3"/>
          <p:cNvSpPr>
            <a:spLocks noGrp="1"/>
          </p:cNvSpPr>
          <p:nvPr>
            <p:ph type="body" sz="quarter" idx="10"/>
          </p:nvPr>
        </p:nvSpPr>
        <p:spPr/>
        <p:txBody>
          <a:bodyPr/>
          <a:lstStyle/>
          <a:p>
            <a:endParaRPr lang="de-DE"/>
          </a:p>
        </p:txBody>
      </p:sp>
      <p:pic>
        <p:nvPicPr>
          <p:cNvPr id="6" name="Grafik 5"/>
          <p:cNvPicPr>
            <a:picLocks noChangeAspect="1"/>
          </p:cNvPicPr>
          <p:nvPr/>
        </p:nvPicPr>
        <p:blipFill>
          <a:blip r:embed="rId5" cstate="print"/>
          <a:stretch>
            <a:fillRect/>
          </a:stretch>
        </p:blipFill>
        <p:spPr>
          <a:xfrm>
            <a:off x="2658911" y="4493913"/>
            <a:ext cx="2676376" cy="3542083"/>
          </a:xfrm>
          <a:prstGeom prst="rect">
            <a:avLst/>
          </a:prstGeom>
        </p:spPr>
      </p:pic>
      <p:pic>
        <p:nvPicPr>
          <p:cNvPr id="7" name="Grafik 6"/>
          <p:cNvPicPr>
            <a:picLocks noChangeAspect="1"/>
          </p:cNvPicPr>
          <p:nvPr/>
        </p:nvPicPr>
        <p:blipFill>
          <a:blip r:embed="rId6" cstate="print">
            <a:extLst>
              <a:ext uri="{BEBA8EAE-BF5A-486C-A8C5-ECC9F3942E4B}">
                <a14:imgProps xmlns:a14="http://schemas.microsoft.com/office/drawing/2010/main">
                  <a14:imgLayer r:embed="rId7">
                    <a14:imgEffect>
                      <a14:artisticPaintBrush/>
                    </a14:imgEffect>
                  </a14:imgLayer>
                </a14:imgProps>
              </a:ext>
            </a:extLst>
          </a:blip>
          <a:stretch>
            <a:fillRect/>
          </a:stretch>
        </p:blipFill>
        <p:spPr>
          <a:xfrm>
            <a:off x="6412490" y="2254987"/>
            <a:ext cx="3384183" cy="4477852"/>
          </a:xfrm>
          <a:prstGeom prst="rect">
            <a:avLst/>
          </a:prstGeom>
        </p:spPr>
      </p:pic>
      <p:pic>
        <p:nvPicPr>
          <p:cNvPr id="8" name="Grafik 7"/>
          <p:cNvPicPr>
            <a:picLocks noChangeAspect="1"/>
          </p:cNvPicPr>
          <p:nvPr/>
        </p:nvPicPr>
        <p:blipFill>
          <a:blip r:embed="rId8" cstate="print"/>
          <a:stretch>
            <a:fillRect/>
          </a:stretch>
        </p:blipFill>
        <p:spPr>
          <a:xfrm>
            <a:off x="7687289" y="4493913"/>
            <a:ext cx="2827503" cy="3737171"/>
          </a:xfrm>
          <a:prstGeom prst="rect">
            <a:avLst/>
          </a:prstGeom>
        </p:spPr>
      </p:pic>
      <p:sp>
        <p:nvSpPr>
          <p:cNvPr id="9" name="Textfeld 8"/>
          <p:cNvSpPr txBox="1"/>
          <p:nvPr/>
        </p:nvSpPr>
        <p:spPr>
          <a:xfrm>
            <a:off x="1482022" y="1639215"/>
            <a:ext cx="41675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Handbeugen</a:t>
            </a:r>
            <a:endParaRPr kumimoji="0" lang="de-DE"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0" name="Textfeld 9"/>
          <p:cNvSpPr txBox="1"/>
          <p:nvPr/>
        </p:nvSpPr>
        <p:spPr>
          <a:xfrm>
            <a:off x="6412490" y="1743535"/>
            <a:ext cx="29073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Handstrecken</a:t>
            </a:r>
            <a:endParaRPr kumimoji="0" lang="de-DE" sz="18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11" name="Rechteck 10"/>
          <p:cNvSpPr/>
          <p:nvPr/>
        </p:nvSpPr>
        <p:spPr>
          <a:xfrm>
            <a:off x="4529339" y="2857114"/>
            <a:ext cx="169787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pro Arm 10 Sekunden, </a:t>
            </a:r>
            <a:endPar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Helvetica" panose="020B0604020202020204" pitchFamily="34" charset="0"/>
                <a:ea typeface="+mn-ea"/>
                <a:cs typeface="Helvetica" panose="020B0604020202020204" pitchFamily="34" charset="0"/>
              </a:rPr>
              <a:t>2 </a:t>
            </a:r>
            <a:r>
              <a:rPr kumimoji="0" lang="de-DE"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Durchgänge</a:t>
            </a:r>
          </a:p>
        </p:txBody>
      </p:sp>
    </p:spTree>
    <p:extLst>
      <p:ext uri="{BB962C8B-B14F-4D97-AF65-F5344CB8AC3E}">
        <p14:creationId xmlns:p14="http://schemas.microsoft.com/office/powerpoint/2010/main" val="283060880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Ihre Unterlagen</a:t>
            </a:r>
          </a:p>
        </p:txBody>
      </p:sp>
      <p:sp>
        <p:nvSpPr>
          <p:cNvPr id="6" name="Inhaltsplatzhalter 5"/>
          <p:cNvSpPr>
            <a:spLocks noGrp="1"/>
          </p:cNvSpPr>
          <p:nvPr>
            <p:ph idx="1"/>
          </p:nvPr>
        </p:nvSpPr>
        <p:spPr/>
        <p:txBody>
          <a:bodyPr/>
          <a:lstStyle/>
          <a:p>
            <a:pPr marL="88775" indent="0">
              <a:spcAft>
                <a:spcPts val="1200"/>
              </a:spcAft>
              <a:buNone/>
            </a:pPr>
            <a:r>
              <a:rPr lang="de-DE" dirty="0"/>
              <a:t>In Ihrer Mappe befinden sich folgende Unterlagen:</a:t>
            </a:r>
          </a:p>
          <a:p>
            <a:pPr marL="545975" lvl="0" indent="-457200">
              <a:spcBef>
                <a:spcPts val="600"/>
              </a:spcBef>
              <a:spcAft>
                <a:spcPts val="600"/>
              </a:spcAft>
              <a:buFont typeface="+mj-lt"/>
              <a:buAutoNum type="arabicPeriod"/>
            </a:pPr>
            <a:r>
              <a:rPr lang="de-DE" altLang="en-US" dirty="0"/>
              <a:t>Übungskataloge</a:t>
            </a:r>
          </a:p>
          <a:p>
            <a:pPr marL="545975" lvl="0" indent="-457200">
              <a:spcBef>
                <a:spcPts val="600"/>
              </a:spcBef>
              <a:spcAft>
                <a:spcPts val="600"/>
              </a:spcAft>
              <a:buFont typeface="+mj-lt"/>
              <a:buAutoNum type="arabicPeriod"/>
            </a:pPr>
            <a:r>
              <a:rPr lang="de-DE" altLang="en-US" dirty="0"/>
              <a:t>Ihre Bewegungspyramide</a:t>
            </a:r>
          </a:p>
          <a:p>
            <a:pPr marL="545975" lvl="0" indent="-457200">
              <a:spcBef>
                <a:spcPts val="600"/>
              </a:spcBef>
              <a:spcAft>
                <a:spcPts val="600"/>
              </a:spcAft>
              <a:buFont typeface="+mj-lt"/>
              <a:buAutoNum type="arabicPeriod"/>
            </a:pPr>
            <a:r>
              <a:rPr lang="de-DE" altLang="en-US" dirty="0"/>
              <a:t>Informationen über Möglichkeiten zur Bewegung in Ihrem Stadtteil</a:t>
            </a:r>
          </a:p>
          <a:p>
            <a:pPr marL="545975" indent="-457200">
              <a:buFont typeface="+mj-lt"/>
              <a:buAutoNum type="arabicPeriod"/>
            </a:pPr>
            <a:endParaRPr lang="de-DE" dirty="0"/>
          </a:p>
        </p:txBody>
      </p:sp>
    </p:spTree>
    <p:extLst>
      <p:ext uri="{BB962C8B-B14F-4D97-AF65-F5344CB8AC3E}">
        <p14:creationId xmlns:p14="http://schemas.microsoft.com/office/powerpoint/2010/main" val="991969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20000" y="1120358"/>
            <a:ext cx="10752000" cy="4617284"/>
          </a:xfrm>
        </p:spPr>
        <p:txBody>
          <a:bodyPr anchor="ctr"/>
          <a:lstStyle/>
          <a:p>
            <a:pPr marL="88775" indent="0" algn="ctr">
              <a:buNone/>
            </a:pPr>
            <a:r>
              <a:rPr lang="de-DE" sz="6000" dirty="0"/>
              <a:t>Die Bewegungspyramide</a:t>
            </a:r>
          </a:p>
        </p:txBody>
      </p:sp>
    </p:spTree>
    <p:extLst>
      <p:ext uri="{BB962C8B-B14F-4D97-AF65-F5344CB8AC3E}">
        <p14:creationId xmlns:p14="http://schemas.microsoft.com/office/powerpoint/2010/main" val="175319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57533" y="-1"/>
            <a:ext cx="10819947" cy="694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069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709612" y="1838325"/>
            <a:ext cx="10686631"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663" y="4997450"/>
            <a:ext cx="791368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28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580000" y="4160682"/>
            <a:ext cx="7532188" cy="2287743"/>
          </a:xfrm>
        </p:spPr>
        <p:txBody>
          <a:bodyPr/>
          <a:lstStyle/>
          <a:p>
            <a:pPr>
              <a:spcAft>
                <a:spcPts val="1200"/>
              </a:spcAft>
            </a:pPr>
            <a:r>
              <a:rPr lang="de-DE" altLang="en-US" dirty="0"/>
              <a:t>Arten von Ausdauertraining sind </a:t>
            </a:r>
            <a:r>
              <a:rPr lang="de-DE" altLang="en-US" b="1" dirty="0"/>
              <a:t>Walking, Nordic-Walking, Joggen, Rudern, Schwimmen, Tanzen oder Wandern</a:t>
            </a:r>
          </a:p>
          <a:p>
            <a:pPr>
              <a:spcAft>
                <a:spcPts val="1200"/>
              </a:spcAft>
            </a:pPr>
            <a:r>
              <a:rPr lang="de-DE" altLang="en-US" dirty="0">
                <a:solidFill>
                  <a:srgbClr val="FF0000"/>
                </a:solidFill>
              </a:rPr>
              <a:t>Aber auch Alltagsaktivitäten wie </a:t>
            </a:r>
            <a:r>
              <a:rPr lang="de-DE" altLang="en-US" b="1" dirty="0">
                <a:solidFill>
                  <a:srgbClr val="FF0000"/>
                </a:solidFill>
              </a:rPr>
              <a:t>Gartenarbeit</a:t>
            </a:r>
            <a:r>
              <a:rPr lang="de-DE" altLang="en-US" dirty="0">
                <a:solidFill>
                  <a:srgbClr val="FF0000"/>
                </a:solidFill>
              </a:rPr>
              <a:t>, Wege zum </a:t>
            </a:r>
            <a:r>
              <a:rPr lang="de-DE" altLang="en-US" b="1" dirty="0">
                <a:solidFill>
                  <a:srgbClr val="FF0000"/>
                </a:solidFill>
              </a:rPr>
              <a:t>Einkaufen</a:t>
            </a:r>
            <a:r>
              <a:rPr lang="de-DE" altLang="en-US" dirty="0">
                <a:solidFill>
                  <a:srgbClr val="FF0000"/>
                </a:solidFill>
              </a:rPr>
              <a:t> usw. </a:t>
            </a:r>
          </a:p>
          <a:p>
            <a:endParaRPr lang="de-DE" sz="2200" dirty="0"/>
          </a:p>
        </p:txBody>
      </p:sp>
      <p:sp>
        <p:nvSpPr>
          <p:cNvPr id="8" name="Titel 2"/>
          <p:cNvSpPr>
            <a:spLocks noGrp="1"/>
          </p:cNvSpPr>
          <p:nvPr>
            <p:ph type="title"/>
          </p:nvPr>
        </p:nvSpPr>
        <p:spPr>
          <a:xfrm>
            <a:off x="1200000" y="216000"/>
            <a:ext cx="9456000" cy="720000"/>
          </a:xfrm>
        </p:spPr>
        <p:txBody>
          <a:bodyPr/>
          <a:lstStyle/>
          <a:p>
            <a:r>
              <a:rPr lang="de-DE" dirty="0"/>
              <a:t>Ausdauertraining</a:t>
            </a:r>
          </a:p>
        </p:txBody>
      </p:sp>
      <p:sp>
        <p:nvSpPr>
          <p:cNvPr id="9" name="Abgerundetes Rechteck 8"/>
          <p:cNvSpPr/>
          <p:nvPr/>
        </p:nvSpPr>
        <p:spPr bwMode="auto">
          <a:xfrm>
            <a:off x="1387750" y="1563696"/>
            <a:ext cx="5384525" cy="1560503"/>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6000" tIns="36000" rIns="36000" bIns="36000" numCol="1" rtlCol="0" anchor="ctr" anchorCtr="0" compatLnSpc="1">
            <a:prstTxWarp prst="textNoShape">
              <a:avLst/>
            </a:prstTxWarp>
          </a:bodyPr>
          <a:lstStyle/>
          <a:p>
            <a:pPr marL="88775" indent="0" algn="ctr">
              <a:lnSpc>
                <a:spcPct val="150000"/>
              </a:lnSpc>
              <a:buNone/>
            </a:pPr>
            <a:r>
              <a:rPr lang="de-DE" sz="2000" dirty="0">
                <a:latin typeface="Helvetica" panose="020B0604020202020204" pitchFamily="34" charset="0"/>
                <a:cs typeface="Helvetica" panose="020B0604020202020204" pitchFamily="34" charset="0"/>
              </a:rPr>
              <a:t>Wöchentlich </a:t>
            </a:r>
            <a:r>
              <a:rPr lang="de-DE" sz="2000" b="1" dirty="0">
                <a:latin typeface="Helvetica" panose="020B0604020202020204" pitchFamily="34" charset="0"/>
                <a:cs typeface="Helvetica" panose="020B0604020202020204" pitchFamily="34" charset="0"/>
              </a:rPr>
              <a:t>150 Minuten moderates </a:t>
            </a:r>
            <a:r>
              <a:rPr lang="de-DE" sz="2000" dirty="0">
                <a:latin typeface="Helvetica" panose="020B0604020202020204" pitchFamily="34" charset="0"/>
                <a:cs typeface="Helvetica" panose="020B0604020202020204" pitchFamily="34" charset="0"/>
              </a:rPr>
              <a:t>oder </a:t>
            </a:r>
            <a:r>
              <a:rPr lang="de-DE" sz="2000" b="1" dirty="0">
                <a:latin typeface="Helvetica" panose="020B0604020202020204" pitchFamily="34" charset="0"/>
                <a:cs typeface="Helvetica" panose="020B0604020202020204" pitchFamily="34" charset="0"/>
              </a:rPr>
              <a:t>75 Minuten intensives</a:t>
            </a:r>
            <a:r>
              <a:rPr lang="de-DE" sz="2000" dirty="0">
                <a:latin typeface="Helvetica" panose="020B0604020202020204" pitchFamily="34" charset="0"/>
                <a:cs typeface="Helvetica" panose="020B0604020202020204" pitchFamily="34" charset="0"/>
              </a:rPr>
              <a:t> </a:t>
            </a:r>
            <a:r>
              <a:rPr lang="de-DE" sz="2000" b="1" dirty="0">
                <a:latin typeface="Helvetica" panose="020B0604020202020204" pitchFamily="34" charset="0"/>
                <a:cs typeface="Helvetica" panose="020B0604020202020204" pitchFamily="34" charset="0"/>
              </a:rPr>
              <a:t>Ausdauertraining</a:t>
            </a:r>
            <a:r>
              <a:rPr lang="de-DE" sz="2000" dirty="0">
                <a:latin typeface="Helvetica" panose="020B0604020202020204" pitchFamily="34" charset="0"/>
                <a:cs typeface="Helvetica" panose="020B0604020202020204" pitchFamily="34" charset="0"/>
              </a:rPr>
              <a:t>!</a:t>
            </a:r>
          </a:p>
        </p:txBody>
      </p:sp>
      <p:pic>
        <p:nvPicPr>
          <p:cNvPr id="2" name="Grafik 1"/>
          <p:cNvPicPr>
            <a:picLocks noChangeAspect="1"/>
          </p:cNvPicPr>
          <p:nvPr/>
        </p:nvPicPr>
        <p:blipFill>
          <a:blip r:embed="rId3"/>
          <a:stretch>
            <a:fillRect/>
          </a:stretch>
        </p:blipFill>
        <p:spPr>
          <a:xfrm>
            <a:off x="8368718" y="1935602"/>
            <a:ext cx="3249450" cy="2956816"/>
          </a:xfrm>
          <a:prstGeom prst="rect">
            <a:avLst/>
          </a:prstGeom>
        </p:spPr>
      </p:pic>
    </p:spTree>
    <p:extLst>
      <p:ext uri="{BB962C8B-B14F-4D97-AF65-F5344CB8AC3E}">
        <p14:creationId xmlns:p14="http://schemas.microsoft.com/office/powerpoint/2010/main" val="3451167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61938" y="5643563"/>
            <a:ext cx="79152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629525" y="3748088"/>
            <a:ext cx="45624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261938" y="1416680"/>
            <a:ext cx="10361762" cy="4662815"/>
          </a:xfrm>
          <a:prstGeom prst="rect">
            <a:avLst/>
          </a:prstGeom>
          <a:noFill/>
        </p:spPr>
        <p:txBody>
          <a:bodyPr wrap="square" rtlCol="0">
            <a:spAutoFit/>
          </a:bodyPr>
          <a:lstStyle/>
          <a:p>
            <a:pPr marL="0" lvl="1">
              <a:lnSpc>
                <a:spcPct val="150000"/>
              </a:lnSpc>
              <a:spcAft>
                <a:spcPts val="600"/>
              </a:spcAft>
            </a:pPr>
            <a:r>
              <a:rPr lang="de-DE" sz="2000" b="1" u="sng" dirty="0">
                <a:solidFill>
                  <a:srgbClr val="FF0000"/>
                </a:solidFill>
                <a:latin typeface="Helvetica" panose="020B0604020202020204" pitchFamily="34" charset="0"/>
                <a:cs typeface="Helvetica" panose="020B0604020202020204" pitchFamily="34" charset="0"/>
              </a:rPr>
              <a:t>Moderat </a:t>
            </a:r>
            <a:r>
              <a:rPr lang="de-DE" sz="2000" b="1" u="sng" dirty="0" err="1">
                <a:solidFill>
                  <a:srgbClr val="FF0000"/>
                </a:solidFill>
                <a:latin typeface="Helvetica" panose="020B0604020202020204" pitchFamily="34" charset="0"/>
                <a:cs typeface="Helvetica" panose="020B0604020202020204" pitchFamily="34" charset="0"/>
              </a:rPr>
              <a:t>vs</a:t>
            </a:r>
            <a:r>
              <a:rPr lang="de-DE" sz="2000" b="1" u="sng" dirty="0">
                <a:solidFill>
                  <a:srgbClr val="FF0000"/>
                </a:solidFill>
                <a:latin typeface="Helvetica" panose="020B0604020202020204" pitchFamily="34" charset="0"/>
                <a:cs typeface="Helvetica" panose="020B0604020202020204" pitchFamily="34" charset="0"/>
              </a:rPr>
              <a:t> intensiv</a:t>
            </a:r>
            <a:r>
              <a:rPr lang="de-DE" sz="2000" u="sng" dirty="0">
                <a:solidFill>
                  <a:srgbClr val="FF0000"/>
                </a:solidFill>
                <a:latin typeface="Helvetica" panose="020B0604020202020204" pitchFamily="34" charset="0"/>
                <a:cs typeface="Helvetica" panose="020B0604020202020204" pitchFamily="34" charset="0"/>
              </a:rPr>
              <a:t>:</a:t>
            </a:r>
          </a:p>
          <a:p>
            <a:pPr marL="800100" lvl="1" indent="-342900">
              <a:lnSpc>
                <a:spcPct val="150000"/>
              </a:lnSpc>
              <a:spcAft>
                <a:spcPts val="1200"/>
              </a:spcAft>
              <a:buFont typeface="Arial" panose="020B0604020202020204" pitchFamily="34" charset="0"/>
              <a:buChar char="•"/>
            </a:pPr>
            <a:r>
              <a:rPr lang="de-DE" sz="2000" dirty="0">
                <a:latin typeface="Helvetica" panose="020B0604020202020204" pitchFamily="34" charset="0"/>
                <a:cs typeface="Helvetica" panose="020B0604020202020204" pitchFamily="34" charset="0"/>
              </a:rPr>
              <a:t>Schätzung der maximal Herzfrequenz: </a:t>
            </a:r>
            <a:r>
              <a:rPr lang="de-DE" sz="2000" b="1" dirty="0">
                <a:latin typeface="Helvetica" panose="020B0604020202020204" pitchFamily="34" charset="0"/>
                <a:cs typeface="Helvetica" panose="020B0604020202020204" pitchFamily="34" charset="0"/>
              </a:rPr>
              <a:t>220-Lebensalter</a:t>
            </a:r>
            <a:endParaRPr lang="de-DE" sz="2000" dirty="0">
              <a:latin typeface="Helvetica" panose="020B0604020202020204" pitchFamily="34" charset="0"/>
              <a:cs typeface="Helvetica" panose="020B0604020202020204" pitchFamily="34" charset="0"/>
            </a:endParaRPr>
          </a:p>
          <a:p>
            <a:pPr marL="1257300" lvl="2"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Moderate</a:t>
            </a:r>
            <a:r>
              <a:rPr lang="de-DE" sz="2000" dirty="0">
                <a:latin typeface="Helvetica" panose="020B0604020202020204" pitchFamily="34" charset="0"/>
                <a:cs typeface="Helvetica" panose="020B0604020202020204" pitchFamily="34" charset="0"/>
              </a:rPr>
              <a:t> Belastungsintensität: </a:t>
            </a:r>
            <a:r>
              <a:rPr lang="de-DE" sz="2000" b="1" dirty="0">
                <a:latin typeface="Helvetica" panose="020B0604020202020204" pitchFamily="34" charset="0"/>
                <a:cs typeface="Helvetica" panose="020B0604020202020204" pitchFamily="34" charset="0"/>
              </a:rPr>
              <a:t>60-80% </a:t>
            </a:r>
            <a:r>
              <a:rPr lang="de-DE" sz="2000" dirty="0">
                <a:latin typeface="Helvetica" panose="020B0604020202020204" pitchFamily="34" charset="0"/>
                <a:cs typeface="Helvetica" panose="020B0604020202020204" pitchFamily="34" charset="0"/>
              </a:rPr>
              <a:t>					</a:t>
            </a:r>
          </a:p>
          <a:p>
            <a:pPr marL="1257300" lvl="2" indent="-342900">
              <a:lnSpc>
                <a:spcPct val="150000"/>
              </a:lnSpc>
              <a:spcAft>
                <a:spcPts val="3600"/>
              </a:spcAft>
              <a:buFont typeface="Arial" panose="020B0604020202020204" pitchFamily="34" charset="0"/>
              <a:buChar char="•"/>
            </a:pPr>
            <a:r>
              <a:rPr lang="de-DE" sz="2000" b="1" dirty="0">
                <a:latin typeface="Helvetica" panose="020B0604020202020204" pitchFamily="34" charset="0"/>
                <a:cs typeface="Helvetica" panose="020B0604020202020204" pitchFamily="34" charset="0"/>
              </a:rPr>
              <a:t>Intensive</a:t>
            </a:r>
            <a:r>
              <a:rPr lang="de-DE" sz="2000" dirty="0">
                <a:latin typeface="Helvetica" panose="020B0604020202020204" pitchFamily="34" charset="0"/>
                <a:cs typeface="Helvetica" panose="020B0604020202020204" pitchFamily="34" charset="0"/>
              </a:rPr>
              <a:t> Belastungsintensität: </a:t>
            </a:r>
            <a:r>
              <a:rPr lang="de-DE" sz="2000" b="1" dirty="0">
                <a:latin typeface="Helvetica" panose="020B0604020202020204" pitchFamily="34" charset="0"/>
                <a:cs typeface="Helvetica" panose="020B0604020202020204" pitchFamily="34" charset="0"/>
              </a:rPr>
              <a:t>80-90%</a:t>
            </a:r>
            <a:r>
              <a:rPr lang="de-DE" sz="2000" dirty="0">
                <a:latin typeface="Helvetica" panose="020B0604020202020204" pitchFamily="34" charset="0"/>
                <a:cs typeface="Helvetica" panose="020B0604020202020204" pitchFamily="34" charset="0"/>
              </a:rPr>
              <a:t>                 </a:t>
            </a:r>
          </a:p>
          <a:p>
            <a:pPr marL="800100"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Anstrengungsskala von 0-10</a:t>
            </a:r>
            <a:endParaRPr lang="de-DE" sz="2000" dirty="0">
              <a:latin typeface="Helvetica" panose="020B0604020202020204" pitchFamily="34" charset="0"/>
              <a:cs typeface="Helvetica" panose="020B0604020202020204" pitchFamily="34" charset="0"/>
            </a:endParaRPr>
          </a:p>
          <a:p>
            <a:pPr marL="1257300" lvl="1"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5-6 = moderate Anstrengung</a:t>
            </a:r>
          </a:p>
          <a:p>
            <a:pPr marL="1257300" lvl="1" indent="-342900">
              <a:lnSpc>
                <a:spcPct val="150000"/>
              </a:lnSpc>
              <a:buFont typeface="Arial" panose="020B0604020202020204" pitchFamily="34" charset="0"/>
              <a:buChar char="•"/>
            </a:pPr>
            <a:r>
              <a:rPr lang="de-DE" sz="2000" b="1" dirty="0">
                <a:latin typeface="Helvetica" panose="020B0604020202020204" pitchFamily="34" charset="0"/>
                <a:cs typeface="Helvetica" panose="020B0604020202020204" pitchFamily="34" charset="0"/>
              </a:rPr>
              <a:t>7-8 = intensiven Anstrengung </a:t>
            </a:r>
          </a:p>
          <a:p>
            <a:endParaRPr lang="de-DE" sz="2400" b="1" dirty="0">
              <a:latin typeface="Helvetica" panose="020B0604020202020204" pitchFamily="34" charset="0"/>
              <a:cs typeface="Helvetica" panose="020B0604020202020204" pitchFamily="34" charset="0"/>
            </a:endParaRPr>
          </a:p>
          <a:p>
            <a:endParaRPr lang="de-DE" dirty="0">
              <a:latin typeface="Helvetica" panose="020B0604020202020204" pitchFamily="34" charset="0"/>
              <a:cs typeface="Helvetica" panose="020B0604020202020204" pitchFamily="34" charset="0"/>
            </a:endParaRPr>
          </a:p>
        </p:txBody>
      </p:sp>
      <p:sp>
        <p:nvSpPr>
          <p:cNvPr id="6" name="Titel 2">
            <a:extLst>
              <a:ext uri="{FF2B5EF4-FFF2-40B4-BE49-F238E27FC236}">
                <a16:creationId xmlns:a16="http://schemas.microsoft.com/office/drawing/2014/main" id="{54CD20CC-31B7-4829-BFF3-2542DA0B4E03}"/>
              </a:ext>
            </a:extLst>
          </p:cNvPr>
          <p:cNvSpPr>
            <a:spLocks noGrp="1"/>
          </p:cNvSpPr>
          <p:nvPr>
            <p:ph type="title"/>
          </p:nvPr>
        </p:nvSpPr>
        <p:spPr>
          <a:xfrm>
            <a:off x="1200000" y="216000"/>
            <a:ext cx="9456000" cy="720000"/>
          </a:xfrm>
        </p:spPr>
        <p:txBody>
          <a:bodyPr/>
          <a:lstStyle/>
          <a:p>
            <a:r>
              <a:rPr lang="de-DE" dirty="0"/>
              <a:t>Ausdauertraining</a:t>
            </a:r>
          </a:p>
        </p:txBody>
      </p:sp>
    </p:spTree>
    <p:extLst>
      <p:ext uri="{BB962C8B-B14F-4D97-AF65-F5344CB8AC3E}">
        <p14:creationId xmlns:p14="http://schemas.microsoft.com/office/powerpoint/2010/main" val="2119403002"/>
      </p:ext>
    </p:extLst>
  </p:cSld>
  <p:clrMapOvr>
    <a:masterClrMapping/>
  </p:clrMapOvr>
</p:sld>
</file>

<file path=ppt/theme/theme1.xml><?xml version="1.0" encoding="utf-8"?>
<a:theme xmlns:a="http://schemas.openxmlformats.org/drawingml/2006/main" name="Master_ohne_ZWE">
  <a:themeElements>
    <a:clrScheme name="Master_ohne_ZW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ster_ohne_ZW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600" b="0" i="0" u="none" strike="noStrike" cap="none" normalizeH="0" baseline="0" dirty="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36000" rIns="36000" bIns="3600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36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Master_ohne_ZW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ter_ohne_ZW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ter_ohne_ZW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ter_ohne_ZW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ter_ohne_ZW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ter_ohne_ZW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ter_ohne_ZW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aster_ohne_ZWE">
  <a:themeElements>
    <a:clrScheme name="Master_ohne_ZW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aster_ohne_ZW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1"/>
          </a:solidFill>
          <a:prstDash val="solid"/>
          <a:round/>
          <a:headEnd type="none" w="med" len="med"/>
          <a:tailEnd type="none" w="med" len="med"/>
        </a:ln>
        <a:effectLst/>
        <a:extLst/>
      </a:spPr>
      <a:bodyPr vert="horz" wrap="square" lIns="36000" tIns="36000" rIns="36000" bIns="3600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3600" b="0" i="0" u="none" strike="noStrike" cap="none" normalizeH="0" baseline="0" dirty="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36000" rIns="36000" bIns="3600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36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Master_ohne_ZW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ster_ohne_ZW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ster_ohne_ZW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ster_ohne_ZW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ster_ohne_ZW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ster_ohne_ZW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ster_ohne_ZW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5597</Words>
  <Application>Microsoft Office PowerPoint</Application>
  <PresentationFormat>Breitbild</PresentationFormat>
  <Paragraphs>414</Paragraphs>
  <Slides>37</Slides>
  <Notes>37</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37</vt:i4>
      </vt:variant>
    </vt:vector>
  </HeadingPairs>
  <TitlesOfParts>
    <vt:vector size="46" baseType="lpstr">
      <vt:lpstr>Arial</vt:lpstr>
      <vt:lpstr>Calibri</vt:lpstr>
      <vt:lpstr>Helvetica</vt:lpstr>
      <vt:lpstr>Symbol</vt:lpstr>
      <vt:lpstr>Times</vt:lpstr>
      <vt:lpstr>Times New Roman</vt:lpstr>
      <vt:lpstr>Wingdings</vt:lpstr>
      <vt:lpstr>Master_ohne_ZWE</vt:lpstr>
      <vt:lpstr>1_Master_ohne_ZWE</vt:lpstr>
      <vt:lpstr>Fit im Nordwesten </vt:lpstr>
      <vt:lpstr>Herzlich willkommen!!!</vt:lpstr>
      <vt:lpstr>Vorstellungsrunde</vt:lpstr>
      <vt:lpstr>Ihre Unterlagen</vt:lpstr>
      <vt:lpstr>PowerPoint-Präsentation</vt:lpstr>
      <vt:lpstr>PowerPoint-Präsentation</vt:lpstr>
      <vt:lpstr>PowerPoint-Präsentation</vt:lpstr>
      <vt:lpstr>Ausdauertraining</vt:lpstr>
      <vt:lpstr>Ausdauertraining</vt:lpstr>
      <vt:lpstr>Krafttraining</vt:lpstr>
      <vt:lpstr>Ausfüllhinweise für die Bewegungspyramide</vt:lpstr>
      <vt:lpstr>Beweglichkeit und Gleichgewicht</vt:lpstr>
      <vt:lpstr>PowerPoint-Präsentation</vt:lpstr>
      <vt:lpstr> Fit im Nordwesten  </vt:lpstr>
      <vt:lpstr>Ausdauertraining</vt:lpstr>
      <vt:lpstr>Krafttraining</vt:lpstr>
      <vt:lpstr>Beispiel: Oberschenkel</vt:lpstr>
      <vt:lpstr>Beispiel: Oberer Rücken</vt:lpstr>
      <vt:lpstr>Beispiel: Gerade Bauchmuskulatur</vt:lpstr>
      <vt:lpstr>Beispiel: Brust- und Armmuskulatur</vt:lpstr>
      <vt:lpstr>Gleichgewichtstraining</vt:lpstr>
      <vt:lpstr>Gleichgewicht - Beispielübungen</vt:lpstr>
      <vt:lpstr>Gehen</vt:lpstr>
      <vt:lpstr>Beweglichkeit</vt:lpstr>
      <vt:lpstr>Beweglichkeit - Beispielübungen</vt:lpstr>
      <vt:lpstr>PowerPoint-Präsentation</vt:lpstr>
      <vt:lpstr>PowerPoint-Präsentation</vt:lpstr>
      <vt:lpstr>Unterer Rücken</vt:lpstr>
      <vt:lpstr>Rumpf</vt:lpstr>
      <vt:lpstr>Schräge Bauchmuskulatur</vt:lpstr>
      <vt:lpstr>Schulter- und Armmuskulatur</vt:lpstr>
      <vt:lpstr>Gleichgewicht</vt:lpstr>
      <vt:lpstr>Gleichgewicht</vt:lpstr>
      <vt:lpstr>Beweglichkeit</vt:lpstr>
      <vt:lpstr>Beweglichkeit</vt:lpstr>
      <vt:lpstr>Beweglichkeit</vt:lpstr>
      <vt:lpstr>Beweglichkeit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PROMOTE Meeting</dc:title>
  <dc:creator>Inna Bragina</dc:creator>
  <cp:lastModifiedBy>Manuela Peters</cp:lastModifiedBy>
  <cp:revision>302</cp:revision>
  <cp:lastPrinted>2020-12-17T08:25:08Z</cp:lastPrinted>
  <dcterms:created xsi:type="dcterms:W3CDTF">2015-06-08T12:20:58Z</dcterms:created>
  <dcterms:modified xsi:type="dcterms:W3CDTF">2021-02-24T10:35:44Z</dcterms:modified>
</cp:coreProperties>
</file>